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83" r:id="rId2"/>
    <p:sldId id="912" r:id="rId3"/>
    <p:sldId id="914" r:id="rId4"/>
    <p:sldId id="344" r:id="rId5"/>
    <p:sldId id="346" r:id="rId6"/>
    <p:sldId id="348" r:id="rId7"/>
    <p:sldId id="345" r:id="rId8"/>
    <p:sldId id="915" r:id="rId9"/>
    <p:sldId id="265" r:id="rId10"/>
    <p:sldId id="335" r:id="rId11"/>
    <p:sldId id="347" r:id="rId12"/>
  </p:sldIdLst>
  <p:sldSz cx="46816963" cy="26335038"/>
  <p:notesSz cx="6858000" cy="9144000"/>
  <p:defaultTextStyle>
    <a:defPPr>
      <a:defRPr lang="en-US"/>
    </a:defPPr>
    <a:lvl1pPr marL="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1pPr>
    <a:lvl2pPr marL="175564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2pPr>
    <a:lvl3pPr marL="351129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3pPr>
    <a:lvl4pPr marL="526694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4pPr>
    <a:lvl5pPr marL="7022592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5pPr>
    <a:lvl6pPr marL="8778240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6pPr>
    <a:lvl7pPr marL="10533888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7pPr>
    <a:lvl8pPr marL="12289536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8pPr>
    <a:lvl9pPr marL="14045184" algn="l" defTabSz="3511296" rtl="0" eaLnBrk="1" latinLnBrk="0" hangingPunct="1">
      <a:defRPr sz="69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31"/>
    <a:srgbClr val="FB6771"/>
    <a:srgbClr val="AF8066"/>
    <a:srgbClr val="6CA67B"/>
    <a:srgbClr val="548AFF"/>
    <a:srgbClr val="80CE93"/>
    <a:srgbClr val="95D6A4"/>
    <a:srgbClr val="3B9BF2"/>
    <a:srgbClr val="313232"/>
    <a:srgbClr val="64C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6" autoAdjust="0"/>
    <p:restoredTop sz="95498" autoAdjust="0"/>
  </p:normalViewPr>
  <p:slideViewPr>
    <p:cSldViewPr snapToGrid="0">
      <p:cViewPr>
        <p:scale>
          <a:sx n="10" d="100"/>
          <a:sy n="10" d="100"/>
        </p:scale>
        <p:origin x="1459" y="10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0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4.7540293100854416E-3"/>
          <c:y val="7.1065498225803464E-2"/>
          <c:w val="0.98389599999999999"/>
          <c:h val="0.825010442818824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77800" cap="rnd">
              <a:solidFill>
                <a:srgbClr val="4B4D4D"/>
              </a:solidFill>
              <a:prstDash val="solid"/>
              <a:round/>
            </a:ln>
            <a:effectLst/>
          </c:spPr>
          <c:marker>
            <c:symbol val="circle"/>
            <c:size val="50"/>
            <c:spPr>
              <a:solidFill>
                <a:srgbClr val="4B4D4D"/>
              </a:solidFill>
              <a:ln w="28575" cap="flat">
                <a:solidFill>
                  <a:srgbClr val="4B4D4D"/>
                </a:solidFill>
                <a:prstDash val="solid"/>
                <a:bevel/>
              </a:ln>
              <a:effectLst/>
            </c:spPr>
          </c:marker>
          <c:cat>
            <c:numRef>
              <c:f>Sheet1!$A$2:$A$14</c:f>
              <c:numCache>
                <c:formatCode>m/d/yyyy</c:formatCode>
                <c:ptCount val="13"/>
                <c:pt idx="0">
                  <c:v>42801</c:v>
                </c:pt>
                <c:pt idx="1">
                  <c:v>42814</c:v>
                </c:pt>
                <c:pt idx="2">
                  <c:v>42828</c:v>
                </c:pt>
                <c:pt idx="3">
                  <c:v>42842</c:v>
                </c:pt>
                <c:pt idx="4">
                  <c:v>42849</c:v>
                </c:pt>
                <c:pt idx="5">
                  <c:v>42856</c:v>
                </c:pt>
                <c:pt idx="6">
                  <c:v>42863</c:v>
                </c:pt>
                <c:pt idx="7">
                  <c:v>42870</c:v>
                </c:pt>
                <c:pt idx="8">
                  <c:v>42877</c:v>
                </c:pt>
                <c:pt idx="9">
                  <c:v>42884</c:v>
                </c:pt>
                <c:pt idx="10">
                  <c:v>42891</c:v>
                </c:pt>
                <c:pt idx="11">
                  <c:v>42898</c:v>
                </c:pt>
                <c:pt idx="12">
                  <c:v>42905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30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719-46E0-90BB-D6B354EFEC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77800" cap="flat">
              <a:solidFill>
                <a:srgbClr val="05B0D7"/>
              </a:solidFill>
              <a:prstDash val="solid"/>
              <a:bevel/>
            </a:ln>
            <a:effectLst/>
          </c:spPr>
          <c:marker>
            <c:symbol val="circle"/>
            <c:size val="50"/>
            <c:spPr>
              <a:solidFill>
                <a:srgbClr val="05B0D7"/>
              </a:solidFill>
              <a:ln w="28575" cap="flat">
                <a:solidFill>
                  <a:srgbClr val="05B0D7"/>
                </a:solidFill>
                <a:prstDash val="solid"/>
                <a:bevel/>
              </a:ln>
              <a:effectLst/>
            </c:spPr>
          </c:marker>
          <c:cat>
            <c:numRef>
              <c:f>Sheet1!$A$2:$A$14</c:f>
              <c:numCache>
                <c:formatCode>m/d/yyyy</c:formatCode>
                <c:ptCount val="13"/>
                <c:pt idx="0">
                  <c:v>42801</c:v>
                </c:pt>
                <c:pt idx="1">
                  <c:v>42814</c:v>
                </c:pt>
                <c:pt idx="2">
                  <c:v>42828</c:v>
                </c:pt>
                <c:pt idx="3">
                  <c:v>42842</c:v>
                </c:pt>
                <c:pt idx="4">
                  <c:v>42849</c:v>
                </c:pt>
                <c:pt idx="5">
                  <c:v>42856</c:v>
                </c:pt>
                <c:pt idx="6">
                  <c:v>42863</c:v>
                </c:pt>
                <c:pt idx="7">
                  <c:v>42870</c:v>
                </c:pt>
                <c:pt idx="8">
                  <c:v>42877</c:v>
                </c:pt>
                <c:pt idx="9">
                  <c:v>42884</c:v>
                </c:pt>
                <c:pt idx="10">
                  <c:v>42891</c:v>
                </c:pt>
                <c:pt idx="11">
                  <c:v>42898</c:v>
                </c:pt>
                <c:pt idx="12">
                  <c:v>42905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25</c:v>
                </c:pt>
                <c:pt idx="1">
                  <c:v>30</c:v>
                </c:pt>
                <c:pt idx="2">
                  <c:v>35</c:v>
                </c:pt>
                <c:pt idx="3">
                  <c:v>35</c:v>
                </c:pt>
                <c:pt idx="4">
                  <c:v>25</c:v>
                </c:pt>
                <c:pt idx="5">
                  <c:v>35</c:v>
                </c:pt>
                <c:pt idx="6">
                  <c:v>40</c:v>
                </c:pt>
                <c:pt idx="7">
                  <c:v>25</c:v>
                </c:pt>
                <c:pt idx="8">
                  <c:v>35</c:v>
                </c:pt>
                <c:pt idx="9">
                  <c:v>40</c:v>
                </c:pt>
                <c:pt idx="10">
                  <c:v>30</c:v>
                </c:pt>
                <c:pt idx="11">
                  <c:v>40</c:v>
                </c:pt>
                <c:pt idx="12">
                  <c:v>40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A719-46E0-90BB-D6B354EFE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4590400"/>
        <c:axId val="2096426080"/>
      </c:lineChart>
      <c:dateAx>
        <c:axId val="20645904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ln w="12700" cap="flat">
            <a:solidFill>
              <a:srgbClr val="848484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pt-PT"/>
          </a:p>
        </c:txPr>
        <c:crossAx val="2096426080"/>
        <c:crosses val="autoZero"/>
        <c:auto val="1"/>
        <c:lblOffset val="100"/>
        <c:baseTimeUnit val="days"/>
      </c:dateAx>
      <c:valAx>
        <c:axId val="2096426080"/>
        <c:scaling>
          <c:orientation val="minMax"/>
        </c:scaling>
        <c:delete val="0"/>
        <c:axPos val="l"/>
        <c:numFmt formatCode="0" sourceLinked="0"/>
        <c:majorTickMark val="cross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pt-PT"/>
          </a:p>
        </c:txPr>
        <c:crossAx val="2064590400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400" b="0" i="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pPr>
      <a:endParaRPr lang="pt-P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1ED78AA-0001-4974-8101-5D5BF1D960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6991543-0FC6-4B89-96FF-2E645E9D86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EFA3A-FDEC-4B42-806D-8052262F4EA6}" type="datetimeFigureOut">
              <a:rPr lang="pt-PT" smtClean="0"/>
              <a:t>20/06/2021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AAB9A8D-0F28-4C21-B6D4-BF71160FD6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9AC3870-C4F3-4B24-8C4C-5434BC945E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A8BD0-90DF-4666-9AAB-EFE8A6B831A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9428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B3846-BCFA-4800-BA06-61723393EE83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548-2418-41E4-B1C8-959181E694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D548-2418-41E4-B1C8-959181E694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0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2D548-2418-41E4-B1C8-959181E694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D548-2418-41E4-B1C8-959181E694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5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374B72E5-452C-42A2-805E-732EF94BAE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7"/>
            <a:ext cx="46816963" cy="26386925"/>
          </a:xfrm>
          <a:prstGeom prst="roundRect">
            <a:avLst>
              <a:gd name="adj" fmla="val 0"/>
            </a:avLst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92DE32-0B13-447A-B937-46A5FB8CB1EF}"/>
              </a:ext>
            </a:extLst>
          </p:cNvPr>
          <p:cNvSpPr/>
          <p:nvPr userDrawn="1"/>
        </p:nvSpPr>
        <p:spPr>
          <a:xfrm>
            <a:off x="-50799" y="-51888"/>
            <a:ext cx="46867762" cy="26386925"/>
          </a:xfrm>
          <a:prstGeom prst="rect">
            <a:avLst/>
          </a:prstGeom>
          <a:solidFill>
            <a:srgbClr val="31323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2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DCADE24C-CCE7-4BB6-9ED1-460230047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7"/>
            <a:ext cx="46816963" cy="26386925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2516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997148CD-24CD-4D30-9016-714750612D11}"/>
              </a:ext>
            </a:extLst>
          </p:cNvPr>
          <p:cNvSpPr/>
          <p:nvPr userDrawn="1"/>
        </p:nvSpPr>
        <p:spPr>
          <a:xfrm>
            <a:off x="-50799" y="-51888"/>
            <a:ext cx="46867762" cy="26386925"/>
          </a:xfrm>
          <a:prstGeom prst="rect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FEDF97F8-B6A1-4B96-B5F6-E343CD490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7"/>
            <a:ext cx="46816963" cy="26386925"/>
          </a:xfrm>
          <a:prstGeom prst="roundRect">
            <a:avLst>
              <a:gd name="adj" fmla="val 0"/>
            </a:avLst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1A2C4F-6069-4C69-B957-9CE8ED6E5DDE}"/>
              </a:ext>
            </a:extLst>
          </p:cNvPr>
          <p:cNvSpPr/>
          <p:nvPr userDrawn="1"/>
        </p:nvSpPr>
        <p:spPr>
          <a:xfrm>
            <a:off x="-50799" y="-51889"/>
            <a:ext cx="46867762" cy="26386925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96431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1670F1F-1B18-4335-ACF2-2006C8445100}"/>
              </a:ext>
            </a:extLst>
          </p:cNvPr>
          <p:cNvSpPr/>
          <p:nvPr userDrawn="1"/>
        </p:nvSpPr>
        <p:spPr>
          <a:xfrm>
            <a:off x="-50799" y="-51888"/>
            <a:ext cx="46867762" cy="26386925"/>
          </a:xfrm>
          <a:prstGeom prst="rect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EA1CE53-8941-4CD8-BC00-B2A288C19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7"/>
            <a:ext cx="46816963" cy="26386925"/>
          </a:xfrm>
          <a:prstGeom prst="roundRect">
            <a:avLst>
              <a:gd name="adj" fmla="val 0"/>
            </a:avLst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8C63357-AB32-4560-A68C-638D2EF00A63}"/>
              </a:ext>
            </a:extLst>
          </p:cNvPr>
          <p:cNvSpPr/>
          <p:nvPr userDrawn="1"/>
        </p:nvSpPr>
        <p:spPr>
          <a:xfrm>
            <a:off x="-1" y="249"/>
            <a:ext cx="46816963" cy="26334541"/>
          </a:xfrm>
          <a:prstGeom prst="rect">
            <a:avLst/>
          </a:prstGeom>
          <a:solidFill>
            <a:srgbClr val="05B0D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0D9D76-21CC-4CDC-B191-294EDC8209B8}"/>
              </a:ext>
            </a:extLst>
          </p:cNvPr>
          <p:cNvSpPr/>
          <p:nvPr userDrawn="1"/>
        </p:nvSpPr>
        <p:spPr>
          <a:xfrm>
            <a:off x="1415986" y="248"/>
            <a:ext cx="22823269" cy="22823269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71FD7-18E0-4EDD-8438-234BD1071A76}"/>
              </a:ext>
            </a:extLst>
          </p:cNvPr>
          <p:cNvSpPr/>
          <p:nvPr userDrawn="1"/>
        </p:nvSpPr>
        <p:spPr>
          <a:xfrm>
            <a:off x="17265479" y="19202518"/>
            <a:ext cx="22823269" cy="22823269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F418A7-ED47-4D26-A69C-57A52E11B416}"/>
              </a:ext>
            </a:extLst>
          </p:cNvPr>
          <p:cNvSpPr/>
          <p:nvPr userDrawn="1"/>
        </p:nvSpPr>
        <p:spPr>
          <a:xfrm>
            <a:off x="32391330" y="5517532"/>
            <a:ext cx="3229983" cy="3229983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32F284-A4B8-41AB-ACBF-6B100BEBA55D}"/>
              </a:ext>
            </a:extLst>
          </p:cNvPr>
          <p:cNvSpPr/>
          <p:nvPr userDrawn="1"/>
        </p:nvSpPr>
        <p:spPr>
          <a:xfrm>
            <a:off x="44186980" y="13167523"/>
            <a:ext cx="7315150" cy="7315150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</p:spTree>
    <p:extLst>
      <p:ext uri="{BB962C8B-B14F-4D97-AF65-F5344CB8AC3E}">
        <p14:creationId xmlns:p14="http://schemas.microsoft.com/office/powerpoint/2010/main" val="4587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F9C7A469-7582-45AA-8BC1-56FF1DF3321B}"/>
              </a:ext>
            </a:extLst>
          </p:cNvPr>
          <p:cNvSpPr/>
          <p:nvPr userDrawn="1"/>
        </p:nvSpPr>
        <p:spPr>
          <a:xfrm>
            <a:off x="-50799" y="-51888"/>
            <a:ext cx="46867762" cy="26386925"/>
          </a:xfrm>
          <a:prstGeom prst="rect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7">
            <a:extLst>
              <a:ext uri="{FF2B5EF4-FFF2-40B4-BE49-F238E27FC236}">
                <a16:creationId xmlns:a16="http://schemas.microsoft.com/office/drawing/2014/main" id="{BF976E67-F50D-4F08-B8BD-96049877C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7"/>
            <a:ext cx="46816963" cy="26386925"/>
          </a:xfrm>
          <a:prstGeom prst="roundRect">
            <a:avLst>
              <a:gd name="adj" fmla="val 0"/>
            </a:avLst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EE5C51-DE57-440E-9687-D14245558077}"/>
              </a:ext>
            </a:extLst>
          </p:cNvPr>
          <p:cNvSpPr/>
          <p:nvPr userDrawn="1"/>
        </p:nvSpPr>
        <p:spPr>
          <a:xfrm>
            <a:off x="-1" y="249"/>
            <a:ext cx="46816963" cy="26334541"/>
          </a:xfrm>
          <a:prstGeom prst="rect">
            <a:avLst/>
          </a:prstGeom>
          <a:solidFill>
            <a:srgbClr val="3132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6C72AF-1604-4C88-9C89-42D61C7709ED}"/>
              </a:ext>
            </a:extLst>
          </p:cNvPr>
          <p:cNvSpPr/>
          <p:nvPr userDrawn="1"/>
        </p:nvSpPr>
        <p:spPr>
          <a:xfrm>
            <a:off x="1415986" y="248"/>
            <a:ext cx="22823269" cy="22823269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74BE0F-E9B6-47DD-97DF-9BFC5311D16E}"/>
              </a:ext>
            </a:extLst>
          </p:cNvPr>
          <p:cNvSpPr/>
          <p:nvPr userDrawn="1"/>
        </p:nvSpPr>
        <p:spPr>
          <a:xfrm>
            <a:off x="17265479" y="19202518"/>
            <a:ext cx="22823269" cy="22823269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FA6A76-8502-485D-AD3A-5B63EEA35D3F}"/>
              </a:ext>
            </a:extLst>
          </p:cNvPr>
          <p:cNvSpPr/>
          <p:nvPr userDrawn="1"/>
        </p:nvSpPr>
        <p:spPr>
          <a:xfrm>
            <a:off x="32391330" y="5517532"/>
            <a:ext cx="3229983" cy="3229983"/>
          </a:xfrm>
          <a:prstGeom prst="ellipse">
            <a:avLst/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B62B7E-516E-482A-BEC6-E3E6B5E56CDE}"/>
              </a:ext>
            </a:extLst>
          </p:cNvPr>
          <p:cNvSpPr/>
          <p:nvPr userDrawn="1"/>
        </p:nvSpPr>
        <p:spPr>
          <a:xfrm>
            <a:off x="44186980" y="13167523"/>
            <a:ext cx="7315150" cy="7315150"/>
          </a:xfrm>
          <a:prstGeom prst="ellipse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</p:spTree>
    <p:extLst>
      <p:ext uri="{BB962C8B-B14F-4D97-AF65-F5344CB8AC3E}">
        <p14:creationId xmlns:p14="http://schemas.microsoft.com/office/powerpoint/2010/main" val="123435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3" y="0"/>
            <a:ext cx="46816965" cy="26335038"/>
          </a:xfrm>
          <a:prstGeom prst="rect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6"/>
          <p:cNvSpPr/>
          <p:nvPr userDrawn="1"/>
        </p:nvSpPr>
        <p:spPr>
          <a:xfrm flipV="1">
            <a:off x="2920588" y="25057946"/>
            <a:ext cx="1" cy="612141"/>
          </a:xfrm>
          <a:prstGeom prst="line">
            <a:avLst/>
          </a:prstGeom>
          <a:ln w="12700">
            <a:solidFill>
              <a:srgbClr val="848484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400" b="0" i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8666" y="1402099"/>
            <a:ext cx="40379631" cy="5090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8666" y="7010484"/>
            <a:ext cx="40379631" cy="16709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0389" y="25094709"/>
            <a:ext cx="955215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r">
              <a:defRPr lang="en-US" sz="36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fld id="{B5C01996-2D0B-4E1B-998A-4107E0F8DE91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583211" y="25094708"/>
            <a:ext cx="11880416" cy="5539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ctr" defTabSz="3511296" rtl="0" eaLnBrk="1" latinLnBrk="0" hangingPunct="1">
              <a:defRPr lang="en-US" sz="35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t"/>
                <a:ea typeface="Roboto Lt"/>
                <a:cs typeface="Roboto Lt"/>
              </a:defRPr>
            </a:lvl1pPr>
            <a:lvl2pPr marL="175564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1129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694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22592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78240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33888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89536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45184" algn="l" defTabSz="3511296" rtl="0" eaLnBrk="1" latinLnBrk="0" hangingPunct="1">
              <a:defRPr sz="69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0" i="0" dirty="0">
                <a:latin typeface="Calibri Light" charset="0"/>
                <a:ea typeface="Calibri Light" charset="0"/>
                <a:cs typeface="Calibri Light" charset="0"/>
              </a:rPr>
              <a:t>Inspirational Design</a:t>
            </a:r>
          </a:p>
        </p:txBody>
      </p:sp>
    </p:spTree>
    <p:extLst>
      <p:ext uri="{BB962C8B-B14F-4D97-AF65-F5344CB8AC3E}">
        <p14:creationId xmlns:p14="http://schemas.microsoft.com/office/powerpoint/2010/main" val="263621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5" r:id="rId2"/>
    <p:sldLayoutId id="2147483982" r:id="rId3"/>
    <p:sldLayoutId id="2147483987" r:id="rId4"/>
    <p:sldLayoutId id="2147483991" r:id="rId5"/>
    <p:sldLayoutId id="2147483992" r:id="rId6"/>
  </p:sldLayoutIdLst>
  <p:hf hdr="0" dt="0"/>
  <p:txStyles>
    <p:titleStyle>
      <a:lvl1pPr algn="l" defTabSz="3511296" rtl="0" eaLnBrk="1" latinLnBrk="0" hangingPunct="1">
        <a:lnSpc>
          <a:spcPct val="90000"/>
        </a:lnSpc>
        <a:spcBef>
          <a:spcPct val="0"/>
        </a:spcBef>
        <a:buNone/>
        <a:defRPr sz="16896" kern="1200">
          <a:solidFill>
            <a:schemeClr val="bg1"/>
          </a:solidFill>
          <a:latin typeface="Impact" charset="0"/>
          <a:ea typeface="Impact" charset="0"/>
          <a:cs typeface="Impact" charset="0"/>
        </a:defRPr>
      </a:lvl1pPr>
    </p:titleStyle>
    <p:bodyStyle>
      <a:lvl1pPr marL="877824" indent="-877824" algn="l" defTabSz="3511296" rtl="0" eaLnBrk="1" latinLnBrk="0" hangingPunct="1">
        <a:lnSpc>
          <a:spcPct val="90000"/>
        </a:lnSpc>
        <a:spcBef>
          <a:spcPts val="3840"/>
        </a:spcBef>
        <a:buFont typeface="Arial" panose="020B0604020202020204" pitchFamily="34" charset="0"/>
        <a:buChar char="•"/>
        <a:defRPr sz="10752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1pPr>
      <a:lvl2pPr marL="263347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9216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2pPr>
      <a:lvl3pPr marL="438912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7680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3pPr>
      <a:lvl4pPr marL="614476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4pPr>
      <a:lvl5pPr marL="7900416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b="0" i="0" kern="1200">
          <a:solidFill>
            <a:schemeClr val="bg1"/>
          </a:solidFill>
          <a:latin typeface="Calibri Light" charset="0"/>
          <a:ea typeface="Calibri Light" charset="0"/>
          <a:cs typeface="Calibri Light" charset="0"/>
        </a:defRPr>
      </a:lvl5pPr>
      <a:lvl6pPr marL="9656064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1411712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3167360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923008" indent="-877824" algn="l" defTabSz="3511296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1pPr>
      <a:lvl2pPr marL="175564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3pPr>
      <a:lvl4pPr marL="526694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4pPr>
      <a:lvl5pPr marL="7022592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5pPr>
      <a:lvl6pPr marL="8778240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6pPr>
      <a:lvl7pPr marL="10533888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7pPr>
      <a:lvl8pPr marL="12289536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8pPr>
      <a:lvl9pPr marL="14045184" algn="l" defTabSz="3511296" rtl="0" eaLnBrk="1" latinLnBrk="0" hangingPunct="1">
        <a:defRPr sz="69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hart" Target="../charts/chart1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9"/>
            <a:ext cx="46816963" cy="26386925"/>
          </a:xfrm>
          <a:prstGeom prst="roundRect">
            <a:avLst>
              <a:gd name="adj" fmla="val 0"/>
            </a:avLst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552A4DA-C711-4919-9662-F199723E3446}"/>
              </a:ext>
            </a:extLst>
          </p:cNvPr>
          <p:cNvGrpSpPr/>
          <p:nvPr/>
        </p:nvGrpSpPr>
        <p:grpSpPr>
          <a:xfrm>
            <a:off x="0" y="-51887"/>
            <a:ext cx="25874885" cy="26386925"/>
            <a:chOff x="0" y="-51887"/>
            <a:chExt cx="25874885" cy="26386925"/>
          </a:xfrm>
        </p:grpSpPr>
        <p:sp>
          <p:nvSpPr>
            <p:cNvPr id="13" name="Rectangle 12"/>
            <p:cNvSpPr/>
            <p:nvPr/>
          </p:nvSpPr>
          <p:spPr>
            <a:xfrm>
              <a:off x="0" y="-51886"/>
              <a:ext cx="24171965" cy="26386924"/>
            </a:xfrm>
            <a:custGeom>
              <a:avLst/>
              <a:gdLst>
                <a:gd name="connsiteX0" fmla="*/ 0 w 24171965"/>
                <a:gd name="connsiteY0" fmla="*/ 0 h 26386924"/>
                <a:gd name="connsiteX1" fmla="*/ 24171965 w 24171965"/>
                <a:gd name="connsiteY1" fmla="*/ 0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0 h 26386924"/>
                <a:gd name="connsiteX3" fmla="*/ 24171965 w 24171965"/>
                <a:gd name="connsiteY3" fmla="*/ 26386924 h 26386924"/>
                <a:gd name="connsiteX4" fmla="*/ 0 w 24171965"/>
                <a:gd name="connsiteY4" fmla="*/ 26386924 h 26386924"/>
                <a:gd name="connsiteX5" fmla="*/ 0 w 24171965"/>
                <a:gd name="connsiteY5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1965" h="26386924">
                  <a:moveTo>
                    <a:pt x="0" y="0"/>
                  </a:moveTo>
                  <a:lnTo>
                    <a:pt x="5923722" y="12129"/>
                  </a:lnTo>
                  <a:lnTo>
                    <a:pt x="24171965" y="26386924"/>
                  </a:lnTo>
                  <a:lnTo>
                    <a:pt x="0" y="26386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Rectangle 12"/>
            <p:cNvSpPr/>
            <p:nvPr/>
          </p:nvSpPr>
          <p:spPr>
            <a:xfrm>
              <a:off x="1702920" y="-51887"/>
              <a:ext cx="24171965" cy="26386924"/>
            </a:xfrm>
            <a:custGeom>
              <a:avLst/>
              <a:gdLst>
                <a:gd name="connsiteX0" fmla="*/ 0 w 24171965"/>
                <a:gd name="connsiteY0" fmla="*/ 0 h 26386924"/>
                <a:gd name="connsiteX1" fmla="*/ 24171965 w 24171965"/>
                <a:gd name="connsiteY1" fmla="*/ 0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0 h 26386924"/>
                <a:gd name="connsiteX3" fmla="*/ 24171965 w 24171965"/>
                <a:gd name="connsiteY3" fmla="*/ 26386924 h 26386924"/>
                <a:gd name="connsiteX4" fmla="*/ 0 w 24171965"/>
                <a:gd name="connsiteY4" fmla="*/ 26386924 h 26386924"/>
                <a:gd name="connsiteX5" fmla="*/ 0 w 24171965"/>
                <a:gd name="connsiteY5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1965" h="26386924">
                  <a:moveTo>
                    <a:pt x="0" y="0"/>
                  </a:moveTo>
                  <a:lnTo>
                    <a:pt x="5923722" y="12129"/>
                  </a:lnTo>
                  <a:lnTo>
                    <a:pt x="24171965" y="26386924"/>
                  </a:lnTo>
                  <a:lnTo>
                    <a:pt x="0" y="26386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5" name="Right Triangle 14"/>
          <p:cNvSpPr/>
          <p:nvPr/>
        </p:nvSpPr>
        <p:spPr>
          <a:xfrm rot="10800000">
            <a:off x="40028178" y="-51887"/>
            <a:ext cx="6788784" cy="9871747"/>
          </a:xfrm>
          <a:prstGeom prst="rtTriangle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" name="TextBox 3"/>
          <p:cNvSpPr txBox="1"/>
          <p:nvPr/>
        </p:nvSpPr>
        <p:spPr>
          <a:xfrm>
            <a:off x="3899818" y="12945897"/>
            <a:ext cx="18800169" cy="524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en-US" sz="239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PROJETO INTEGRADOR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99818" y="19264298"/>
            <a:ext cx="16537896" cy="742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4º SEMESTRE DA LEI-ISEP</a:t>
            </a:r>
          </a:p>
          <a:p>
            <a:pPr defTabSz="914400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23/06/2021</a:t>
            </a:r>
          </a:p>
          <a:p>
            <a:pPr defTabSz="914400">
              <a:lnSpc>
                <a:spcPct val="120000"/>
              </a:lnSpc>
            </a:pPr>
            <a:r>
              <a:rPr lang="en-US" sz="4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Equipa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01</a:t>
            </a: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Guilherme Mendes(</a:t>
            </a:r>
            <a:r>
              <a:rPr lang="pt-PT" sz="4000" dirty="0">
                <a:solidFill>
                  <a:schemeClr val="bg1"/>
                </a:solidFill>
                <a:latin typeface="Calibri" panose="020F0502020204030204" pitchFamily="34" charset="0"/>
                <a:ea typeface="Calibri Light" charset="0"/>
                <a:cs typeface="Calibri" panose="020F0502020204030204" pitchFamily="34" charset="0"/>
              </a:rPr>
              <a:t>1190641)</a:t>
            </a: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4000" dirty="0">
                <a:solidFill>
                  <a:schemeClr val="bg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João Gonçalves(1190731)</a:t>
            </a:r>
            <a:endParaRPr lang="pt-PT" sz="4000" dirty="0">
              <a:solidFill>
                <a:schemeClr val="bg1"/>
              </a:solidFill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4000" dirty="0">
                <a:solidFill>
                  <a:schemeClr val="bg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Tiago Machado(1191097)</a:t>
            </a:r>
            <a:endParaRPr lang="pt-PT" sz="4000" dirty="0">
              <a:solidFill>
                <a:schemeClr val="bg1"/>
              </a:solidFill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4000" dirty="0">
                <a:solidFill>
                  <a:schemeClr val="bg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Tomás Flores(1191111)</a:t>
            </a:r>
            <a:endParaRPr lang="pt-PT" sz="4000" dirty="0">
              <a:solidFill>
                <a:schemeClr val="bg1"/>
              </a:solidFill>
              <a:latin typeface="Calibri" panose="020F0502020204030204" pitchFamily="34" charset="0"/>
              <a:ea typeface="Calibri Light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PT" sz="4000" dirty="0">
                <a:solidFill>
                  <a:schemeClr val="bg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José Lapa(1191111)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571500" indent="-571500" defTabSz="9144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ABBD3C1-E273-4DF8-9D1A-108109021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17" y="2983133"/>
            <a:ext cx="6630192" cy="663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39">
        <p159:morph option="byObject"/>
      </p:transition>
    </mc:Choice>
    <mc:Fallback xmlns="">
      <p:transition spd="slow" advTm="1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3000" decel="77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18000" decel="8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45605" y="14861728"/>
            <a:ext cx="15966797" cy="25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390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defRPr>
            </a:lvl1pPr>
          </a:lstStyle>
          <a:p>
            <a:pPr algn="l"/>
            <a:r>
              <a:rPr lang="pt-PT" sz="19900" dirty="0"/>
              <a:t>Autoavaliação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5604" y="17896405"/>
            <a:ext cx="1239220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Gráfico do trabalho feito ao longo do projeto</a:t>
            </a:r>
          </a:p>
          <a:p>
            <a:br>
              <a:rPr lang="pt-PT" sz="72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pt-PT" sz="4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Sprint A - 08/03/2021 até 18/04/2021</a:t>
            </a:r>
          </a:p>
          <a:p>
            <a:r>
              <a:rPr lang="pt-PT" sz="4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Sprint B - 19/04/2021 até 09/05/2021</a:t>
            </a:r>
          </a:p>
          <a:p>
            <a:r>
              <a:rPr lang="pt-PT" sz="4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Sprint C - 10/05/2021 até 30/05/2021</a:t>
            </a:r>
          </a:p>
          <a:p>
            <a:r>
              <a:rPr lang="pt-PT" sz="4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Sprint D - 31/05/2021 até 20/06/2021</a:t>
            </a:r>
          </a:p>
          <a:p>
            <a:endParaRPr lang="pt-PT" sz="4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Chart 102"/>
          <p:cNvGraphicFramePr/>
          <p:nvPr>
            <p:extLst>
              <p:ext uri="{D42A27DB-BD31-4B8C-83A1-F6EECF244321}">
                <p14:modId xmlns:p14="http://schemas.microsoft.com/office/powerpoint/2010/main" val="4281048305"/>
              </p:ext>
            </p:extLst>
          </p:nvPr>
        </p:nvGraphicFramePr>
        <p:xfrm>
          <a:off x="18312402" y="11473310"/>
          <a:ext cx="26980907" cy="1026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50378A6D-3166-4E17-AA76-F0934E472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246F14A2-B808-4D40-A899-EC1233C5DA92}"/>
              </a:ext>
            </a:extLst>
          </p:cNvPr>
          <p:cNvSpPr/>
          <p:nvPr/>
        </p:nvSpPr>
        <p:spPr>
          <a:xfrm>
            <a:off x="2122222" y="26335038"/>
            <a:ext cx="150477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Grupo:</a:t>
            </a:r>
          </a:p>
          <a:p>
            <a:pPr marL="1143000" indent="-1143000">
              <a:buFont typeface="+mj-lt"/>
              <a:buAutoNum type="arabicPeriod"/>
            </a:pPr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Comunicação diária (Discord, MS Teams)</a:t>
            </a:r>
          </a:p>
          <a:p>
            <a:pPr marL="1143000" indent="-1143000">
              <a:buFont typeface="+mj-lt"/>
              <a:buAutoNum type="arabicPeriod"/>
            </a:pPr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Trabalho e decisões em equipa</a:t>
            </a:r>
          </a:p>
          <a:p>
            <a:pPr marL="1143000" indent="-1143000">
              <a:buFont typeface="+mj-lt"/>
              <a:buAutoNum type="arabicPeriod"/>
            </a:pPr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Objetivos do projeto atingidos</a:t>
            </a:r>
          </a:p>
          <a:p>
            <a:endParaRPr lang="pt-PT" sz="72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486863-8D60-4A05-A2E9-A489D74E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290066" y="30312360"/>
            <a:ext cx="2108681" cy="21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F63F1B7E-5422-4734-861E-32352D113880}"/>
              </a:ext>
            </a:extLst>
          </p:cNvPr>
          <p:cNvSpPr/>
          <p:nvPr/>
        </p:nvSpPr>
        <p:spPr>
          <a:xfrm>
            <a:off x="17169995" y="32457082"/>
            <a:ext cx="841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João(1190731)</a:t>
            </a:r>
          </a:p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Muito Bom</a:t>
            </a:r>
          </a:p>
          <a:p>
            <a:endParaRPr lang="pt-PT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5D97B9-986D-40EB-8A30-48A6C39D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69986" y="30348401"/>
            <a:ext cx="2108681" cy="21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056CC1C3-464A-4DE9-892F-E4863FCB58C8}"/>
              </a:ext>
            </a:extLst>
          </p:cNvPr>
          <p:cNvSpPr/>
          <p:nvPr/>
        </p:nvSpPr>
        <p:spPr>
          <a:xfrm>
            <a:off x="24149915" y="32493123"/>
            <a:ext cx="841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Tiago(1191097)</a:t>
            </a:r>
          </a:p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Muito Bom</a:t>
            </a:r>
          </a:p>
          <a:p>
            <a:endParaRPr lang="pt-PT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9" name="Picture 2" descr="Man free icon">
            <a:extLst>
              <a:ext uri="{FF2B5EF4-FFF2-40B4-BE49-F238E27FC236}">
                <a16:creationId xmlns:a16="http://schemas.microsoft.com/office/drawing/2014/main" id="{15E0CB80-223E-4859-B4C8-D91C04FB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33" y="30348401"/>
            <a:ext cx="2108681" cy="21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968423A4-018F-45E7-84DF-0C965B81405A}"/>
              </a:ext>
            </a:extLst>
          </p:cNvPr>
          <p:cNvSpPr/>
          <p:nvPr/>
        </p:nvSpPr>
        <p:spPr>
          <a:xfrm>
            <a:off x="30989062" y="32493123"/>
            <a:ext cx="841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Tomás(1191111)</a:t>
            </a:r>
          </a:p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Muito Bom</a:t>
            </a:r>
          </a:p>
          <a:p>
            <a:endParaRPr lang="pt-PT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C5F4BE30-076C-489F-A891-D36638FA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48280" y="30384442"/>
            <a:ext cx="2108681" cy="21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14">
            <a:extLst>
              <a:ext uri="{FF2B5EF4-FFF2-40B4-BE49-F238E27FC236}">
                <a16:creationId xmlns:a16="http://schemas.microsoft.com/office/drawing/2014/main" id="{70C2DCF7-AA75-44A7-A0B8-C0108F1EEE5F}"/>
              </a:ext>
            </a:extLst>
          </p:cNvPr>
          <p:cNvSpPr/>
          <p:nvPr/>
        </p:nvSpPr>
        <p:spPr>
          <a:xfrm>
            <a:off x="37828209" y="32529164"/>
            <a:ext cx="841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José(1200619)</a:t>
            </a:r>
          </a:p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Muito Bom</a:t>
            </a:r>
          </a:p>
          <a:p>
            <a:endParaRPr lang="pt-PT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05715095-9459-4690-BCFC-E6B60D62E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74612" y="30312360"/>
            <a:ext cx="2108681" cy="21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74AE3CA6-D586-4184-BCCD-06FC9E8663F3}"/>
              </a:ext>
            </a:extLst>
          </p:cNvPr>
          <p:cNvSpPr/>
          <p:nvPr/>
        </p:nvSpPr>
        <p:spPr>
          <a:xfrm>
            <a:off x="10454541" y="32457082"/>
            <a:ext cx="8413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Guilherme(1190641)</a:t>
            </a:r>
          </a:p>
          <a:p>
            <a:pPr algn="ctr"/>
            <a:r>
              <a:rPr lang="pt-PT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Muito Bom</a:t>
            </a:r>
          </a:p>
          <a:p>
            <a:endParaRPr lang="pt-PT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3">
        <p:fade/>
      </p:transition>
    </mc:Choice>
    <mc:Fallback xmlns="">
      <p:transition spd="med" advTm="8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36000" decel="6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2471E-7 -4.59762E-6 L 3.22471E-7 -0.396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8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36000" decel="64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44617E-6 -1.14654E-6 L -2.44617E-6 -0.399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36000" decel="6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98739E-6 1.41057E-6 L 0.00312 -0.38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94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36000" decel="64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201E-6 -2.88082E-6 L 1.04201E-6 -0.432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36000" decel="64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8822E-6 3.71572E-6 L -3.8822E-6 -0.448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25000" decel="75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0055E-6 -2.00735E-7 L -0.00027 -0.458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-2293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36000" decel="6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6676E-7 -2.74519E-6 L -2.16676E-7 -0.448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25000" decel="75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86498E-6 3.33836E-6 L -0.00027 -0.460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-23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36000" decel="6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1871E-6 -2.74519E-6 L 1.31871E-6 -0.450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25000" decel="75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40036E-6 3.33836E-6 L -0.00027 -0.45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-2269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36000" decel="6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85409E-6 7.939E-7 L 2.85409E-6 -0.451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25000" decel="7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93574E-6 -3.12255E-6 L -0.00028 -0.4472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-2236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36000" decel="6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2293E-7 3.71572E-6 L -2.92293E-7 -0.4471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35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25000" decel="75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78936E-6 -2.00735E-7 L -0.00027 -0.455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-227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Graphic spid="8" grpId="0">
        <p:bldAsOne/>
      </p:bldGraphic>
      <p:bldP spid="19" grpId="0"/>
      <p:bldP spid="20" grpId="0"/>
      <p:bldP spid="28" grpId="0"/>
      <p:bldP spid="30" grpId="0"/>
      <p:bldP spid="32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" b="9305"/>
          <a:stretch/>
        </p:blipFill>
        <p:spPr>
          <a:xfrm>
            <a:off x="0" y="-51889"/>
            <a:ext cx="46816963" cy="26386925"/>
          </a:xfrm>
          <a:prstGeom prst="roundRect">
            <a:avLst>
              <a:gd name="adj" fmla="val 0"/>
            </a:avLst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552A4DA-C711-4919-9662-F199723E3446}"/>
              </a:ext>
            </a:extLst>
          </p:cNvPr>
          <p:cNvGrpSpPr/>
          <p:nvPr/>
        </p:nvGrpSpPr>
        <p:grpSpPr>
          <a:xfrm>
            <a:off x="0" y="-51887"/>
            <a:ext cx="25874885" cy="26386925"/>
            <a:chOff x="0" y="-51887"/>
            <a:chExt cx="25874885" cy="26386925"/>
          </a:xfrm>
        </p:grpSpPr>
        <p:sp>
          <p:nvSpPr>
            <p:cNvPr id="13" name="Rectangle 12"/>
            <p:cNvSpPr/>
            <p:nvPr/>
          </p:nvSpPr>
          <p:spPr>
            <a:xfrm>
              <a:off x="0" y="-51886"/>
              <a:ext cx="24171965" cy="26386924"/>
            </a:xfrm>
            <a:custGeom>
              <a:avLst/>
              <a:gdLst>
                <a:gd name="connsiteX0" fmla="*/ 0 w 24171965"/>
                <a:gd name="connsiteY0" fmla="*/ 0 h 26386924"/>
                <a:gd name="connsiteX1" fmla="*/ 24171965 w 24171965"/>
                <a:gd name="connsiteY1" fmla="*/ 0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0 h 26386924"/>
                <a:gd name="connsiteX3" fmla="*/ 24171965 w 24171965"/>
                <a:gd name="connsiteY3" fmla="*/ 26386924 h 26386924"/>
                <a:gd name="connsiteX4" fmla="*/ 0 w 24171965"/>
                <a:gd name="connsiteY4" fmla="*/ 26386924 h 26386924"/>
                <a:gd name="connsiteX5" fmla="*/ 0 w 24171965"/>
                <a:gd name="connsiteY5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1965" h="26386924">
                  <a:moveTo>
                    <a:pt x="0" y="0"/>
                  </a:moveTo>
                  <a:lnTo>
                    <a:pt x="5923722" y="12129"/>
                  </a:lnTo>
                  <a:lnTo>
                    <a:pt x="24171965" y="26386924"/>
                  </a:lnTo>
                  <a:lnTo>
                    <a:pt x="0" y="26386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Rectangle 12"/>
            <p:cNvSpPr/>
            <p:nvPr/>
          </p:nvSpPr>
          <p:spPr>
            <a:xfrm>
              <a:off x="1702920" y="-51887"/>
              <a:ext cx="24171965" cy="26386924"/>
            </a:xfrm>
            <a:custGeom>
              <a:avLst/>
              <a:gdLst>
                <a:gd name="connsiteX0" fmla="*/ 0 w 24171965"/>
                <a:gd name="connsiteY0" fmla="*/ 0 h 26386924"/>
                <a:gd name="connsiteX1" fmla="*/ 24171965 w 24171965"/>
                <a:gd name="connsiteY1" fmla="*/ 0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0 h 26386924"/>
                <a:gd name="connsiteX3" fmla="*/ 24171965 w 24171965"/>
                <a:gd name="connsiteY3" fmla="*/ 26386924 h 26386924"/>
                <a:gd name="connsiteX4" fmla="*/ 0 w 24171965"/>
                <a:gd name="connsiteY4" fmla="*/ 26386924 h 26386924"/>
                <a:gd name="connsiteX5" fmla="*/ 0 w 24171965"/>
                <a:gd name="connsiteY5" fmla="*/ 0 h 26386924"/>
                <a:gd name="connsiteX0" fmla="*/ 0 w 24171965"/>
                <a:gd name="connsiteY0" fmla="*/ 0 h 26386924"/>
                <a:gd name="connsiteX1" fmla="*/ 5923722 w 24171965"/>
                <a:gd name="connsiteY1" fmla="*/ 12129 h 26386924"/>
                <a:gd name="connsiteX2" fmla="*/ 24171965 w 24171965"/>
                <a:gd name="connsiteY2" fmla="*/ 26386924 h 26386924"/>
                <a:gd name="connsiteX3" fmla="*/ 0 w 24171965"/>
                <a:gd name="connsiteY3" fmla="*/ 26386924 h 26386924"/>
                <a:gd name="connsiteX4" fmla="*/ 0 w 24171965"/>
                <a:gd name="connsiteY4" fmla="*/ 0 h 263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1965" h="26386924">
                  <a:moveTo>
                    <a:pt x="0" y="0"/>
                  </a:moveTo>
                  <a:lnTo>
                    <a:pt x="5923722" y="12129"/>
                  </a:lnTo>
                  <a:lnTo>
                    <a:pt x="24171965" y="26386924"/>
                  </a:lnTo>
                  <a:lnTo>
                    <a:pt x="0" y="263869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419825" y="11834077"/>
            <a:ext cx="19977312" cy="266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en-US" sz="239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6000"/>
                    </a:srgbClr>
                  </a:outerShdw>
                </a:effectLst>
                <a:latin typeface="Impact" charset="0"/>
                <a:ea typeface="Impact" charset="0"/>
                <a:cs typeface="Impact" charset="0"/>
              </a:rPr>
              <a:t>DEMONSTRAÇÃO</a:t>
            </a:r>
          </a:p>
        </p:txBody>
      </p:sp>
      <p:sp>
        <p:nvSpPr>
          <p:cNvPr id="29" name="Right Triangle 14">
            <a:extLst>
              <a:ext uri="{FF2B5EF4-FFF2-40B4-BE49-F238E27FC236}">
                <a16:creationId xmlns:a16="http://schemas.microsoft.com/office/drawing/2014/main" id="{257DB853-54CA-44C4-B503-F60FC2C30647}"/>
              </a:ext>
            </a:extLst>
          </p:cNvPr>
          <p:cNvSpPr/>
          <p:nvPr/>
        </p:nvSpPr>
        <p:spPr>
          <a:xfrm rot="10800000">
            <a:off x="40028178" y="-51887"/>
            <a:ext cx="6788784" cy="9871747"/>
          </a:xfrm>
          <a:prstGeom prst="rtTriangle">
            <a:avLst/>
          </a:prstGeom>
          <a:solidFill>
            <a:srgbClr val="31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4206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39"/>
    </mc:Choice>
    <mc:Fallback xmlns="">
      <p:transition advTm="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3000" decel="77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D848A-101F-4EA7-9930-EA7498B388D8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6308625" y="10712117"/>
            <a:ext cx="4502980" cy="701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33FB407-5B9A-4BCF-AEAB-13BA35E853CE}"/>
              </a:ext>
            </a:extLst>
          </p:cNvPr>
          <p:cNvSpPr/>
          <p:nvPr/>
        </p:nvSpPr>
        <p:spPr>
          <a:xfrm rot="16200000">
            <a:off x="22530663" y="14303353"/>
            <a:ext cx="1755636" cy="1755636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003AB28-91A9-4D58-BD58-E773F190C85D}"/>
              </a:ext>
            </a:extLst>
          </p:cNvPr>
          <p:cNvSpPr/>
          <p:nvPr/>
        </p:nvSpPr>
        <p:spPr>
          <a:xfrm rot="16200000">
            <a:off x="32280184" y="14303353"/>
            <a:ext cx="1755636" cy="1755636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E5843DE-79FB-4047-9311-EDCC94F21506}"/>
              </a:ext>
            </a:extLst>
          </p:cNvPr>
          <p:cNvSpPr/>
          <p:nvPr/>
        </p:nvSpPr>
        <p:spPr>
          <a:xfrm rot="16200000">
            <a:off x="12781146" y="14303353"/>
            <a:ext cx="1755636" cy="17556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FBE89D-652F-44CA-838D-82FB069EF977}"/>
              </a:ext>
            </a:extLst>
          </p:cNvPr>
          <p:cNvSpPr/>
          <p:nvPr/>
        </p:nvSpPr>
        <p:spPr>
          <a:xfrm>
            <a:off x="11114866" y="8115238"/>
            <a:ext cx="5193757" cy="519375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2CE5CE-3EA8-4534-B752-7AC5DA52F8C3}"/>
              </a:ext>
            </a:extLst>
          </p:cNvPr>
          <p:cNvSpPr/>
          <p:nvPr/>
        </p:nvSpPr>
        <p:spPr>
          <a:xfrm>
            <a:off x="20811603" y="8115238"/>
            <a:ext cx="5193757" cy="519375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186CCF-F626-41E3-A449-EDE8D0B01019}"/>
              </a:ext>
            </a:extLst>
          </p:cNvPr>
          <p:cNvSpPr/>
          <p:nvPr/>
        </p:nvSpPr>
        <p:spPr>
          <a:xfrm>
            <a:off x="30561124" y="8115238"/>
            <a:ext cx="5193757" cy="5193757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 u="sng" dirty="0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EA3C20A-8E5A-41F1-B1A5-B14F3EC25BF6}"/>
              </a:ext>
            </a:extLst>
          </p:cNvPr>
          <p:cNvSpPr>
            <a:spLocks noEditPoints="1"/>
          </p:cNvSpPr>
          <p:nvPr/>
        </p:nvSpPr>
        <p:spPr bwMode="auto">
          <a:xfrm>
            <a:off x="12894886" y="10264067"/>
            <a:ext cx="1633717" cy="896108"/>
          </a:xfrm>
          <a:custGeom>
            <a:avLst/>
            <a:gdLst>
              <a:gd name="T0" fmla="*/ 134 w 135"/>
              <a:gd name="T1" fmla="*/ 34 h 74"/>
              <a:gd name="T2" fmla="*/ 114 w 135"/>
              <a:gd name="T3" fmla="*/ 17 h 74"/>
              <a:gd name="T4" fmla="*/ 93 w 135"/>
              <a:gd name="T5" fmla="*/ 5 h 74"/>
              <a:gd name="T6" fmla="*/ 67 w 135"/>
              <a:gd name="T7" fmla="*/ 0 h 74"/>
              <a:gd name="T8" fmla="*/ 42 w 135"/>
              <a:gd name="T9" fmla="*/ 5 h 74"/>
              <a:gd name="T10" fmla="*/ 21 w 135"/>
              <a:gd name="T11" fmla="*/ 17 h 74"/>
              <a:gd name="T12" fmla="*/ 1 w 135"/>
              <a:gd name="T13" fmla="*/ 34 h 74"/>
              <a:gd name="T14" fmla="*/ 1 w 135"/>
              <a:gd name="T15" fmla="*/ 39 h 74"/>
              <a:gd name="T16" fmla="*/ 21 w 135"/>
              <a:gd name="T17" fmla="*/ 56 h 74"/>
              <a:gd name="T18" fmla="*/ 42 w 135"/>
              <a:gd name="T19" fmla="*/ 68 h 74"/>
              <a:gd name="T20" fmla="*/ 67 w 135"/>
              <a:gd name="T21" fmla="*/ 74 h 74"/>
              <a:gd name="T22" fmla="*/ 93 w 135"/>
              <a:gd name="T23" fmla="*/ 68 h 74"/>
              <a:gd name="T24" fmla="*/ 114 w 135"/>
              <a:gd name="T25" fmla="*/ 56 h 74"/>
              <a:gd name="T26" fmla="*/ 134 w 135"/>
              <a:gd name="T27" fmla="*/ 39 h 74"/>
              <a:gd name="T28" fmla="*/ 134 w 135"/>
              <a:gd name="T29" fmla="*/ 34 h 74"/>
              <a:gd name="T30" fmla="*/ 85 w 135"/>
              <a:gd name="T31" fmla="*/ 9 h 74"/>
              <a:gd name="T32" fmla="*/ 94 w 135"/>
              <a:gd name="T33" fmla="*/ 30 h 74"/>
              <a:gd name="T34" fmla="*/ 67 w 135"/>
              <a:gd name="T35" fmla="*/ 57 h 74"/>
              <a:gd name="T36" fmla="*/ 40 w 135"/>
              <a:gd name="T37" fmla="*/ 30 h 74"/>
              <a:gd name="T38" fmla="*/ 50 w 135"/>
              <a:gd name="T39" fmla="*/ 9 h 74"/>
              <a:gd name="T40" fmla="*/ 67 w 135"/>
              <a:gd name="T41" fmla="*/ 6 h 74"/>
              <a:gd name="T42" fmla="*/ 85 w 135"/>
              <a:gd name="T43" fmla="*/ 9 h 74"/>
              <a:gd name="T44" fmla="*/ 110 w 135"/>
              <a:gd name="T45" fmla="*/ 51 h 74"/>
              <a:gd name="T46" fmla="*/ 67 w 135"/>
              <a:gd name="T47" fmla="*/ 67 h 74"/>
              <a:gd name="T48" fmla="*/ 25 w 135"/>
              <a:gd name="T49" fmla="*/ 51 h 74"/>
              <a:gd name="T50" fmla="*/ 8 w 135"/>
              <a:gd name="T51" fmla="*/ 37 h 74"/>
              <a:gd name="T52" fmla="*/ 25 w 135"/>
              <a:gd name="T53" fmla="*/ 22 h 74"/>
              <a:gd name="T54" fmla="*/ 37 w 135"/>
              <a:gd name="T55" fmla="*/ 15 h 74"/>
              <a:gd name="T56" fmla="*/ 34 w 135"/>
              <a:gd name="T57" fmla="*/ 30 h 74"/>
              <a:gd name="T58" fmla="*/ 67 w 135"/>
              <a:gd name="T59" fmla="*/ 64 h 74"/>
              <a:gd name="T60" fmla="*/ 101 w 135"/>
              <a:gd name="T61" fmla="*/ 30 h 74"/>
              <a:gd name="T62" fmla="*/ 98 w 135"/>
              <a:gd name="T63" fmla="*/ 15 h 74"/>
              <a:gd name="T64" fmla="*/ 110 w 135"/>
              <a:gd name="T65" fmla="*/ 22 h 74"/>
              <a:gd name="T66" fmla="*/ 127 w 135"/>
              <a:gd name="T67" fmla="*/ 37 h 74"/>
              <a:gd name="T68" fmla="*/ 110 w 135"/>
              <a:gd name="T69" fmla="*/ 5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74">
                <a:moveTo>
                  <a:pt x="134" y="34"/>
                </a:moveTo>
                <a:cubicBezTo>
                  <a:pt x="134" y="34"/>
                  <a:pt x="126" y="26"/>
                  <a:pt x="114" y="17"/>
                </a:cubicBezTo>
                <a:cubicBezTo>
                  <a:pt x="107" y="12"/>
                  <a:pt x="100" y="8"/>
                  <a:pt x="93" y="5"/>
                </a:cubicBezTo>
                <a:cubicBezTo>
                  <a:pt x="84" y="1"/>
                  <a:pt x="76" y="0"/>
                  <a:pt x="67" y="0"/>
                </a:cubicBezTo>
                <a:cubicBezTo>
                  <a:pt x="59" y="0"/>
                  <a:pt x="51" y="1"/>
                  <a:pt x="42" y="5"/>
                </a:cubicBezTo>
                <a:cubicBezTo>
                  <a:pt x="35" y="8"/>
                  <a:pt x="28" y="12"/>
                  <a:pt x="21" y="17"/>
                </a:cubicBezTo>
                <a:cubicBezTo>
                  <a:pt x="9" y="26"/>
                  <a:pt x="1" y="34"/>
                  <a:pt x="1" y="34"/>
                </a:cubicBezTo>
                <a:cubicBezTo>
                  <a:pt x="0" y="36"/>
                  <a:pt x="0" y="38"/>
                  <a:pt x="1" y="39"/>
                </a:cubicBezTo>
                <a:cubicBezTo>
                  <a:pt x="1" y="39"/>
                  <a:pt x="9" y="48"/>
                  <a:pt x="21" y="56"/>
                </a:cubicBezTo>
                <a:cubicBezTo>
                  <a:pt x="28" y="61"/>
                  <a:pt x="35" y="65"/>
                  <a:pt x="42" y="68"/>
                </a:cubicBezTo>
                <a:cubicBezTo>
                  <a:pt x="51" y="72"/>
                  <a:pt x="59" y="74"/>
                  <a:pt x="67" y="74"/>
                </a:cubicBezTo>
                <a:cubicBezTo>
                  <a:pt x="76" y="74"/>
                  <a:pt x="84" y="72"/>
                  <a:pt x="93" y="68"/>
                </a:cubicBezTo>
                <a:cubicBezTo>
                  <a:pt x="100" y="65"/>
                  <a:pt x="107" y="61"/>
                  <a:pt x="114" y="56"/>
                </a:cubicBezTo>
                <a:cubicBezTo>
                  <a:pt x="126" y="48"/>
                  <a:pt x="134" y="39"/>
                  <a:pt x="134" y="39"/>
                </a:cubicBezTo>
                <a:cubicBezTo>
                  <a:pt x="135" y="38"/>
                  <a:pt x="135" y="36"/>
                  <a:pt x="134" y="34"/>
                </a:cubicBezTo>
                <a:moveTo>
                  <a:pt x="85" y="9"/>
                </a:moveTo>
                <a:cubicBezTo>
                  <a:pt x="91" y="14"/>
                  <a:pt x="94" y="22"/>
                  <a:pt x="94" y="30"/>
                </a:cubicBezTo>
                <a:cubicBezTo>
                  <a:pt x="94" y="45"/>
                  <a:pt x="82" y="57"/>
                  <a:pt x="67" y="57"/>
                </a:cubicBezTo>
                <a:cubicBezTo>
                  <a:pt x="53" y="57"/>
                  <a:pt x="40" y="45"/>
                  <a:pt x="40" y="30"/>
                </a:cubicBezTo>
                <a:cubicBezTo>
                  <a:pt x="40" y="22"/>
                  <a:pt x="44" y="14"/>
                  <a:pt x="50" y="9"/>
                </a:cubicBezTo>
                <a:cubicBezTo>
                  <a:pt x="56" y="7"/>
                  <a:pt x="62" y="6"/>
                  <a:pt x="67" y="6"/>
                </a:cubicBezTo>
                <a:cubicBezTo>
                  <a:pt x="73" y="6"/>
                  <a:pt x="79" y="7"/>
                  <a:pt x="85" y="9"/>
                </a:cubicBezTo>
                <a:moveTo>
                  <a:pt x="110" y="51"/>
                </a:moveTo>
                <a:cubicBezTo>
                  <a:pt x="100" y="58"/>
                  <a:pt x="84" y="67"/>
                  <a:pt x="67" y="67"/>
                </a:cubicBezTo>
                <a:cubicBezTo>
                  <a:pt x="51" y="67"/>
                  <a:pt x="35" y="58"/>
                  <a:pt x="25" y="51"/>
                </a:cubicBezTo>
                <a:cubicBezTo>
                  <a:pt x="17" y="45"/>
                  <a:pt x="11" y="40"/>
                  <a:pt x="8" y="37"/>
                </a:cubicBezTo>
                <a:cubicBezTo>
                  <a:pt x="11" y="34"/>
                  <a:pt x="17" y="28"/>
                  <a:pt x="25" y="22"/>
                </a:cubicBezTo>
                <a:cubicBezTo>
                  <a:pt x="28" y="20"/>
                  <a:pt x="33" y="17"/>
                  <a:pt x="37" y="15"/>
                </a:cubicBezTo>
                <a:cubicBezTo>
                  <a:pt x="35" y="19"/>
                  <a:pt x="34" y="24"/>
                  <a:pt x="34" y="30"/>
                </a:cubicBezTo>
                <a:cubicBezTo>
                  <a:pt x="34" y="48"/>
                  <a:pt x="49" y="64"/>
                  <a:pt x="67" y="64"/>
                </a:cubicBezTo>
                <a:cubicBezTo>
                  <a:pt x="86" y="64"/>
                  <a:pt x="101" y="48"/>
                  <a:pt x="101" y="30"/>
                </a:cubicBezTo>
                <a:cubicBezTo>
                  <a:pt x="101" y="24"/>
                  <a:pt x="100" y="19"/>
                  <a:pt x="98" y="15"/>
                </a:cubicBezTo>
                <a:cubicBezTo>
                  <a:pt x="102" y="17"/>
                  <a:pt x="107" y="20"/>
                  <a:pt x="110" y="22"/>
                </a:cubicBezTo>
                <a:cubicBezTo>
                  <a:pt x="118" y="28"/>
                  <a:pt x="124" y="34"/>
                  <a:pt x="127" y="37"/>
                </a:cubicBezTo>
                <a:cubicBezTo>
                  <a:pt x="124" y="40"/>
                  <a:pt x="118" y="45"/>
                  <a:pt x="110" y="5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351127" tIns="175564" rIns="351127" bIns="175564" numCol="1" anchor="t" anchorCtr="0" compatLnSpc="1">
            <a:prstTxWarp prst="textNoShape">
              <a:avLst/>
            </a:prstTxWarp>
          </a:bodyPr>
          <a:lstStyle/>
          <a:p>
            <a:endParaRPr lang="en-US" sz="26542"/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F848330C-F6EA-4DA4-8495-B248414C95FF}"/>
              </a:ext>
            </a:extLst>
          </p:cNvPr>
          <p:cNvSpPr>
            <a:spLocks noEditPoints="1"/>
          </p:cNvSpPr>
          <p:nvPr/>
        </p:nvSpPr>
        <p:spPr bwMode="auto">
          <a:xfrm>
            <a:off x="22770701" y="10071356"/>
            <a:ext cx="1633717" cy="1639815"/>
          </a:xfrm>
          <a:custGeom>
            <a:avLst/>
            <a:gdLst>
              <a:gd name="T0" fmla="*/ 129 w 135"/>
              <a:gd name="T1" fmla="*/ 6 h 135"/>
              <a:gd name="T2" fmla="*/ 115 w 135"/>
              <a:gd name="T3" fmla="*/ 0 h 135"/>
              <a:gd name="T4" fmla="*/ 101 w 135"/>
              <a:gd name="T5" fmla="*/ 6 h 135"/>
              <a:gd name="T6" fmla="*/ 15 w 135"/>
              <a:gd name="T7" fmla="*/ 92 h 135"/>
              <a:gd name="T8" fmla="*/ 14 w 135"/>
              <a:gd name="T9" fmla="*/ 93 h 135"/>
              <a:gd name="T10" fmla="*/ 0 w 135"/>
              <a:gd name="T11" fmla="*/ 130 h 135"/>
              <a:gd name="T12" fmla="*/ 1 w 135"/>
              <a:gd name="T13" fmla="*/ 134 h 135"/>
              <a:gd name="T14" fmla="*/ 4 w 135"/>
              <a:gd name="T15" fmla="*/ 135 h 135"/>
              <a:gd name="T16" fmla="*/ 5 w 135"/>
              <a:gd name="T17" fmla="*/ 135 h 135"/>
              <a:gd name="T18" fmla="*/ 42 w 135"/>
              <a:gd name="T19" fmla="*/ 121 h 135"/>
              <a:gd name="T20" fmla="*/ 43 w 135"/>
              <a:gd name="T21" fmla="*/ 120 h 135"/>
              <a:gd name="T22" fmla="*/ 129 w 135"/>
              <a:gd name="T23" fmla="*/ 34 h 135"/>
              <a:gd name="T24" fmla="*/ 135 w 135"/>
              <a:gd name="T25" fmla="*/ 20 h 135"/>
              <a:gd name="T26" fmla="*/ 129 w 135"/>
              <a:gd name="T27" fmla="*/ 6 h 135"/>
              <a:gd name="T28" fmla="*/ 39 w 135"/>
              <a:gd name="T29" fmla="*/ 115 h 135"/>
              <a:gd name="T30" fmla="*/ 9 w 135"/>
              <a:gd name="T31" fmla="*/ 126 h 135"/>
              <a:gd name="T32" fmla="*/ 20 w 135"/>
              <a:gd name="T33" fmla="*/ 96 h 135"/>
              <a:gd name="T34" fmla="*/ 95 w 135"/>
              <a:gd name="T35" fmla="*/ 22 h 135"/>
              <a:gd name="T36" fmla="*/ 114 w 135"/>
              <a:gd name="T37" fmla="*/ 40 h 135"/>
              <a:gd name="T38" fmla="*/ 39 w 135"/>
              <a:gd name="T39" fmla="*/ 115 h 135"/>
              <a:gd name="T40" fmla="*/ 124 w 135"/>
              <a:gd name="T41" fmla="*/ 30 h 135"/>
              <a:gd name="T42" fmla="*/ 118 w 135"/>
              <a:gd name="T43" fmla="*/ 36 h 135"/>
              <a:gd name="T44" fmla="*/ 99 w 135"/>
              <a:gd name="T45" fmla="*/ 17 h 135"/>
              <a:gd name="T46" fmla="*/ 106 w 135"/>
              <a:gd name="T47" fmla="*/ 11 h 135"/>
              <a:gd name="T48" fmla="*/ 115 w 135"/>
              <a:gd name="T49" fmla="*/ 7 h 135"/>
              <a:gd name="T50" fmla="*/ 124 w 135"/>
              <a:gd name="T51" fmla="*/ 11 h 135"/>
              <a:gd name="T52" fmla="*/ 128 w 135"/>
              <a:gd name="T53" fmla="*/ 20 h 135"/>
              <a:gd name="T54" fmla="*/ 124 w 135"/>
              <a:gd name="T55" fmla="*/ 3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5" h="135">
                <a:moveTo>
                  <a:pt x="129" y="6"/>
                </a:moveTo>
                <a:cubicBezTo>
                  <a:pt x="125" y="2"/>
                  <a:pt x="120" y="0"/>
                  <a:pt x="115" y="0"/>
                </a:cubicBezTo>
                <a:cubicBezTo>
                  <a:pt x="110" y="0"/>
                  <a:pt x="105" y="2"/>
                  <a:pt x="101" y="6"/>
                </a:cubicBezTo>
                <a:cubicBezTo>
                  <a:pt x="15" y="92"/>
                  <a:pt x="15" y="92"/>
                  <a:pt x="15" y="92"/>
                </a:cubicBezTo>
                <a:cubicBezTo>
                  <a:pt x="14" y="92"/>
                  <a:pt x="14" y="93"/>
                  <a:pt x="14" y="9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2"/>
                  <a:pt x="0" y="133"/>
                  <a:pt x="1" y="134"/>
                </a:cubicBezTo>
                <a:cubicBezTo>
                  <a:pt x="2" y="135"/>
                  <a:pt x="3" y="135"/>
                  <a:pt x="4" y="135"/>
                </a:cubicBezTo>
                <a:cubicBezTo>
                  <a:pt x="4" y="135"/>
                  <a:pt x="4" y="135"/>
                  <a:pt x="5" y="135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3" y="121"/>
                  <a:pt x="43" y="120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3" y="31"/>
                  <a:pt x="135" y="26"/>
                  <a:pt x="135" y="20"/>
                </a:cubicBezTo>
                <a:cubicBezTo>
                  <a:pt x="135" y="15"/>
                  <a:pt x="133" y="10"/>
                  <a:pt x="129" y="6"/>
                </a:cubicBezTo>
                <a:close/>
                <a:moveTo>
                  <a:pt x="39" y="115"/>
                </a:moveTo>
                <a:cubicBezTo>
                  <a:pt x="9" y="126"/>
                  <a:pt x="9" y="126"/>
                  <a:pt x="9" y="126"/>
                </a:cubicBezTo>
                <a:cubicBezTo>
                  <a:pt x="20" y="96"/>
                  <a:pt x="20" y="96"/>
                  <a:pt x="20" y="96"/>
                </a:cubicBezTo>
                <a:cubicBezTo>
                  <a:pt x="95" y="22"/>
                  <a:pt x="95" y="22"/>
                  <a:pt x="95" y="22"/>
                </a:cubicBezTo>
                <a:cubicBezTo>
                  <a:pt x="114" y="40"/>
                  <a:pt x="114" y="40"/>
                  <a:pt x="114" y="40"/>
                </a:cubicBezTo>
                <a:lnTo>
                  <a:pt x="39" y="115"/>
                </a:lnTo>
                <a:close/>
                <a:moveTo>
                  <a:pt x="124" y="30"/>
                </a:moveTo>
                <a:cubicBezTo>
                  <a:pt x="118" y="36"/>
                  <a:pt x="118" y="36"/>
                  <a:pt x="118" y="36"/>
                </a:cubicBezTo>
                <a:cubicBezTo>
                  <a:pt x="99" y="17"/>
                  <a:pt x="99" y="17"/>
                  <a:pt x="99" y="17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8" y="8"/>
                  <a:pt x="111" y="7"/>
                  <a:pt x="115" y="7"/>
                </a:cubicBezTo>
                <a:cubicBezTo>
                  <a:pt x="119" y="7"/>
                  <a:pt x="122" y="8"/>
                  <a:pt x="124" y="11"/>
                </a:cubicBezTo>
                <a:cubicBezTo>
                  <a:pt x="127" y="13"/>
                  <a:pt x="128" y="17"/>
                  <a:pt x="128" y="20"/>
                </a:cubicBezTo>
                <a:cubicBezTo>
                  <a:pt x="128" y="24"/>
                  <a:pt x="127" y="27"/>
                  <a:pt x="124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351127" tIns="175564" rIns="351127" bIns="175564" numCol="1" anchor="t" anchorCtr="0" compatLnSpc="1">
            <a:prstTxWarp prst="textNoShape">
              <a:avLst/>
            </a:prstTxWarp>
          </a:bodyPr>
          <a:lstStyle/>
          <a:p>
            <a:endParaRPr lang="en-US" sz="26542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6C3904-AC4D-4759-A0A5-9E4ADADE1EBB}"/>
              </a:ext>
            </a:extLst>
          </p:cNvPr>
          <p:cNvGrpSpPr/>
          <p:nvPr/>
        </p:nvGrpSpPr>
        <p:grpSpPr>
          <a:xfrm>
            <a:off x="10412692" y="17973611"/>
            <a:ext cx="6378719" cy="3337844"/>
            <a:chOff x="2175338" y="5237017"/>
            <a:chExt cx="1661136" cy="86923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F6EEF1-2E16-4B0B-B08C-DFD13B0A3682}"/>
                </a:ext>
              </a:extLst>
            </p:cNvPr>
            <p:cNvSpPr txBox="1"/>
            <p:nvPr/>
          </p:nvSpPr>
          <p:spPr>
            <a:xfrm>
              <a:off x="2204980" y="5237017"/>
              <a:ext cx="1631494" cy="48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FÁCIL UTILIZAÇÃO #01</a:t>
              </a:r>
              <a:endParaRPr lang="en-US" sz="5760" dirty="0">
                <a:solidFill>
                  <a:schemeClr val="bg1"/>
                </a:solidFill>
                <a:latin typeface="Montserrat Medium" panose="000006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2CB560-93E0-4AFF-AD78-F2006B165C09}"/>
                </a:ext>
              </a:extLst>
            </p:cNvPr>
            <p:cNvSpPr txBox="1"/>
            <p:nvPr/>
          </p:nvSpPr>
          <p:spPr>
            <a:xfrm>
              <a:off x="2175338" y="5691841"/>
              <a:ext cx="1661136" cy="4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144"/>
                </a:lnSpc>
              </a:pPr>
              <a:r>
                <a:rPr lang="pt-PT" sz="3840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Atendimento</a:t>
              </a:r>
              <a:r>
                <a:rPr lang="en-US" sz="3840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 </a:t>
              </a:r>
              <a:r>
                <a:rPr lang="pt-PT" sz="3840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de fácil utilização com acesso facilitado 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A8755-20CD-45EC-9497-011B0FB3D577}"/>
              </a:ext>
            </a:extLst>
          </p:cNvPr>
          <p:cNvGrpSpPr/>
          <p:nvPr/>
        </p:nvGrpSpPr>
        <p:grpSpPr>
          <a:xfrm>
            <a:off x="20276034" y="17973611"/>
            <a:ext cx="6378719" cy="3337844"/>
            <a:chOff x="2204980" y="5237017"/>
            <a:chExt cx="1661136" cy="8692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EE573C-E474-4609-A08C-4458104F1A4F}"/>
                </a:ext>
              </a:extLst>
            </p:cNvPr>
            <p:cNvSpPr txBox="1"/>
            <p:nvPr/>
          </p:nvSpPr>
          <p:spPr>
            <a:xfrm>
              <a:off x="2204980" y="5237017"/>
              <a:ext cx="1631494" cy="495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b="1" kern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  <a:sym typeface="Lato Black" pitchFamily="34" charset="0"/>
                </a:rPr>
                <a:t>COSTUMIZAÇÃO</a:t>
              </a:r>
            </a:p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 #02</a:t>
              </a:r>
              <a:endParaRPr lang="en-US" sz="5760" dirty="0">
                <a:solidFill>
                  <a:schemeClr val="bg1"/>
                </a:solidFill>
                <a:latin typeface="Montserrat Medium" panose="000006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7F4557-533E-45E3-9B5B-0F2C45FE9718}"/>
                </a:ext>
              </a:extLst>
            </p:cNvPr>
            <p:cNvSpPr txBox="1"/>
            <p:nvPr/>
          </p:nvSpPr>
          <p:spPr>
            <a:xfrm>
              <a:off x="2204980" y="5691841"/>
              <a:ext cx="1661136" cy="4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144"/>
                </a:lnSpc>
              </a:pPr>
              <a:r>
                <a:rPr lang="pt-PT" sz="3840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Definição e customização de catálogos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3F77A0-3F49-4D07-9E8F-88AF54439DDF}"/>
              </a:ext>
            </a:extLst>
          </p:cNvPr>
          <p:cNvGrpSpPr/>
          <p:nvPr/>
        </p:nvGrpSpPr>
        <p:grpSpPr>
          <a:xfrm>
            <a:off x="29968642" y="17973611"/>
            <a:ext cx="6378719" cy="3337844"/>
            <a:chOff x="2190158" y="5237017"/>
            <a:chExt cx="1661136" cy="86923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DC5E75-2F73-4D2D-A636-CBD3FAE754FB}"/>
                </a:ext>
              </a:extLst>
            </p:cNvPr>
            <p:cNvSpPr txBox="1"/>
            <p:nvPr/>
          </p:nvSpPr>
          <p:spPr>
            <a:xfrm>
              <a:off x="2204980" y="5237017"/>
              <a:ext cx="1631494" cy="48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SATISFAÇÃO </a:t>
              </a:r>
            </a:p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#03</a:t>
              </a:r>
              <a:endParaRPr lang="en-US" sz="5760" dirty="0">
                <a:solidFill>
                  <a:schemeClr val="bg1"/>
                </a:solidFill>
                <a:latin typeface="Montserrat Medium" panose="000006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37B458-3AD6-4445-9D56-C60E945D9907}"/>
                </a:ext>
              </a:extLst>
            </p:cNvPr>
            <p:cNvSpPr txBox="1"/>
            <p:nvPr/>
          </p:nvSpPr>
          <p:spPr>
            <a:xfrm>
              <a:off x="2190158" y="5691841"/>
              <a:ext cx="1661136" cy="4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144"/>
                </a:lnSpc>
              </a:pPr>
              <a:r>
                <a:rPr lang="pt-PT" sz="3840" dirty="0">
                  <a:solidFill>
                    <a:schemeClr val="bg1">
                      <a:lumMod val="75000"/>
                    </a:schemeClr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Desempenho de todos os intervenientes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EE1D24-59BE-471B-8309-D7EA04E8A31D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5754880" y="10712117"/>
            <a:ext cx="11062082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2701BD6-FA14-47C7-AB18-C5D44C97FB4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25965735" y="10712117"/>
            <a:ext cx="4595389" cy="7012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531FBB55-9743-4C81-835A-8D96BEB5DF90}"/>
              </a:ext>
            </a:extLst>
          </p:cNvPr>
          <p:cNvSpPr>
            <a:spLocks noEditPoints="1"/>
          </p:cNvSpPr>
          <p:nvPr/>
        </p:nvSpPr>
        <p:spPr bwMode="auto">
          <a:xfrm>
            <a:off x="32356384" y="9904856"/>
            <a:ext cx="1603235" cy="1633717"/>
          </a:xfrm>
          <a:custGeom>
            <a:avLst/>
            <a:gdLst>
              <a:gd name="T0" fmla="*/ 132 w 132"/>
              <a:gd name="T1" fmla="*/ 61 h 135"/>
              <a:gd name="T2" fmla="*/ 121 w 132"/>
              <a:gd name="T3" fmla="*/ 47 h 135"/>
              <a:gd name="T4" fmla="*/ 111 w 132"/>
              <a:gd name="T5" fmla="*/ 8 h 135"/>
              <a:gd name="T6" fmla="*/ 94 w 132"/>
              <a:gd name="T7" fmla="*/ 3 h 135"/>
              <a:gd name="T8" fmla="*/ 39 w 132"/>
              <a:gd name="T9" fmla="*/ 53 h 135"/>
              <a:gd name="T10" fmla="*/ 10 w 132"/>
              <a:gd name="T11" fmla="*/ 47 h 135"/>
              <a:gd name="T12" fmla="*/ 0 w 132"/>
              <a:gd name="T13" fmla="*/ 118 h 135"/>
              <a:gd name="T14" fmla="*/ 30 w 132"/>
              <a:gd name="T15" fmla="*/ 128 h 135"/>
              <a:gd name="T16" fmla="*/ 63 w 132"/>
              <a:gd name="T17" fmla="*/ 129 h 135"/>
              <a:gd name="T18" fmla="*/ 106 w 132"/>
              <a:gd name="T19" fmla="*/ 132 h 135"/>
              <a:gd name="T20" fmla="*/ 119 w 132"/>
              <a:gd name="T21" fmla="*/ 115 h 135"/>
              <a:gd name="T22" fmla="*/ 122 w 132"/>
              <a:gd name="T23" fmla="*/ 101 h 135"/>
              <a:gd name="T24" fmla="*/ 129 w 132"/>
              <a:gd name="T25" fmla="*/ 83 h 135"/>
              <a:gd name="T26" fmla="*/ 127 w 132"/>
              <a:gd name="T27" fmla="*/ 76 h 135"/>
              <a:gd name="T28" fmla="*/ 10 w 132"/>
              <a:gd name="T29" fmla="*/ 122 h 135"/>
              <a:gd name="T30" fmla="*/ 6 w 132"/>
              <a:gd name="T31" fmla="*/ 58 h 135"/>
              <a:gd name="T32" fmla="*/ 30 w 132"/>
              <a:gd name="T33" fmla="*/ 54 h 135"/>
              <a:gd name="T34" fmla="*/ 33 w 132"/>
              <a:gd name="T35" fmla="*/ 118 h 135"/>
              <a:gd name="T36" fmla="*/ 30 w 132"/>
              <a:gd name="T37" fmla="*/ 122 h 135"/>
              <a:gd name="T38" fmla="*/ 121 w 132"/>
              <a:gd name="T39" fmla="*/ 72 h 135"/>
              <a:gd name="T40" fmla="*/ 121 w 132"/>
              <a:gd name="T41" fmla="*/ 79 h 135"/>
              <a:gd name="T42" fmla="*/ 122 w 132"/>
              <a:gd name="T43" fmla="*/ 83 h 135"/>
              <a:gd name="T44" fmla="*/ 117 w 132"/>
              <a:gd name="T45" fmla="*/ 96 h 135"/>
              <a:gd name="T46" fmla="*/ 115 w 132"/>
              <a:gd name="T47" fmla="*/ 103 h 135"/>
              <a:gd name="T48" fmla="*/ 109 w 132"/>
              <a:gd name="T49" fmla="*/ 116 h 135"/>
              <a:gd name="T50" fmla="*/ 93 w 132"/>
              <a:gd name="T51" fmla="*/ 128 h 135"/>
              <a:gd name="T52" fmla="*/ 40 w 132"/>
              <a:gd name="T53" fmla="*/ 115 h 135"/>
              <a:gd name="T54" fmla="*/ 79 w 132"/>
              <a:gd name="T55" fmla="*/ 37 h 135"/>
              <a:gd name="T56" fmla="*/ 105 w 132"/>
              <a:gd name="T57" fmla="*/ 12 h 135"/>
              <a:gd name="T58" fmla="*/ 95 w 132"/>
              <a:gd name="T59" fmla="*/ 53 h 135"/>
              <a:gd name="T60" fmla="*/ 121 w 132"/>
              <a:gd name="T61" fmla="*/ 54 h 135"/>
              <a:gd name="T62" fmla="*/ 125 w 132"/>
              <a:gd name="T63" fmla="*/ 6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35">
                <a:moveTo>
                  <a:pt x="127" y="76"/>
                </a:moveTo>
                <a:cubicBezTo>
                  <a:pt x="130" y="72"/>
                  <a:pt x="132" y="67"/>
                  <a:pt x="132" y="61"/>
                </a:cubicBezTo>
                <a:cubicBezTo>
                  <a:pt x="132" y="58"/>
                  <a:pt x="131" y="55"/>
                  <a:pt x="130" y="52"/>
                </a:cubicBezTo>
                <a:cubicBezTo>
                  <a:pt x="128" y="49"/>
                  <a:pt x="125" y="47"/>
                  <a:pt x="121" y="47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13" y="30"/>
                  <a:pt x="116" y="17"/>
                  <a:pt x="111" y="8"/>
                </a:cubicBezTo>
                <a:cubicBezTo>
                  <a:pt x="107" y="2"/>
                  <a:pt x="101" y="0"/>
                  <a:pt x="97" y="0"/>
                </a:cubicBezTo>
                <a:cubicBezTo>
                  <a:pt x="95" y="0"/>
                  <a:pt x="94" y="1"/>
                  <a:pt x="94" y="3"/>
                </a:cubicBezTo>
                <a:cubicBezTo>
                  <a:pt x="92" y="12"/>
                  <a:pt x="86" y="23"/>
                  <a:pt x="75" y="32"/>
                </a:cubicBezTo>
                <a:cubicBezTo>
                  <a:pt x="65" y="42"/>
                  <a:pt x="52" y="49"/>
                  <a:pt x="39" y="53"/>
                </a:cubicBezTo>
                <a:cubicBezTo>
                  <a:pt x="38" y="50"/>
                  <a:pt x="34" y="47"/>
                  <a:pt x="3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4" y="47"/>
                  <a:pt x="0" y="52"/>
                  <a:pt x="0" y="5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24"/>
                  <a:pt x="4" y="128"/>
                  <a:pt x="10" y="128"/>
                </a:cubicBezTo>
                <a:cubicBezTo>
                  <a:pt x="30" y="128"/>
                  <a:pt x="30" y="128"/>
                  <a:pt x="30" y="128"/>
                </a:cubicBezTo>
                <a:cubicBezTo>
                  <a:pt x="34" y="128"/>
                  <a:pt x="38" y="126"/>
                  <a:pt x="40" y="122"/>
                </a:cubicBezTo>
                <a:cubicBezTo>
                  <a:pt x="53" y="124"/>
                  <a:pt x="58" y="126"/>
                  <a:pt x="63" y="129"/>
                </a:cubicBezTo>
                <a:cubicBezTo>
                  <a:pt x="69" y="132"/>
                  <a:pt x="74" y="135"/>
                  <a:pt x="93" y="135"/>
                </a:cubicBezTo>
                <a:cubicBezTo>
                  <a:pt x="98" y="135"/>
                  <a:pt x="102" y="134"/>
                  <a:pt x="106" y="132"/>
                </a:cubicBezTo>
                <a:cubicBezTo>
                  <a:pt x="109" y="129"/>
                  <a:pt x="111" y="126"/>
                  <a:pt x="112" y="123"/>
                </a:cubicBezTo>
                <a:cubicBezTo>
                  <a:pt x="115" y="122"/>
                  <a:pt x="117" y="119"/>
                  <a:pt x="119" y="115"/>
                </a:cubicBezTo>
                <a:cubicBezTo>
                  <a:pt x="121" y="112"/>
                  <a:pt x="122" y="107"/>
                  <a:pt x="122" y="103"/>
                </a:cubicBezTo>
                <a:cubicBezTo>
                  <a:pt x="122" y="103"/>
                  <a:pt x="122" y="102"/>
                  <a:pt x="122" y="101"/>
                </a:cubicBezTo>
                <a:cubicBezTo>
                  <a:pt x="124" y="100"/>
                  <a:pt x="125" y="98"/>
                  <a:pt x="126" y="96"/>
                </a:cubicBezTo>
                <a:cubicBezTo>
                  <a:pt x="128" y="92"/>
                  <a:pt x="129" y="87"/>
                  <a:pt x="129" y="83"/>
                </a:cubicBezTo>
                <a:cubicBezTo>
                  <a:pt x="129" y="81"/>
                  <a:pt x="129" y="78"/>
                  <a:pt x="128" y="76"/>
                </a:cubicBezTo>
                <a:cubicBezTo>
                  <a:pt x="128" y="76"/>
                  <a:pt x="128" y="76"/>
                  <a:pt x="127" y="76"/>
                </a:cubicBezTo>
                <a:close/>
                <a:moveTo>
                  <a:pt x="30" y="122"/>
                </a:moveTo>
                <a:cubicBezTo>
                  <a:pt x="10" y="122"/>
                  <a:pt x="10" y="122"/>
                  <a:pt x="10" y="122"/>
                </a:cubicBezTo>
                <a:cubicBezTo>
                  <a:pt x="8" y="122"/>
                  <a:pt x="6" y="120"/>
                  <a:pt x="6" y="118"/>
                </a:cubicBezTo>
                <a:cubicBezTo>
                  <a:pt x="6" y="58"/>
                  <a:pt x="6" y="58"/>
                  <a:pt x="6" y="58"/>
                </a:cubicBezTo>
                <a:cubicBezTo>
                  <a:pt x="6" y="56"/>
                  <a:pt x="8" y="54"/>
                  <a:pt x="10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2" y="54"/>
                  <a:pt x="33" y="56"/>
                  <a:pt x="33" y="5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3" y="120"/>
                  <a:pt x="32" y="122"/>
                  <a:pt x="30" y="122"/>
                </a:cubicBezTo>
                <a:moveTo>
                  <a:pt x="124" y="70"/>
                </a:moveTo>
                <a:cubicBezTo>
                  <a:pt x="122" y="72"/>
                  <a:pt x="121" y="72"/>
                  <a:pt x="121" y="72"/>
                </a:cubicBezTo>
                <a:cubicBezTo>
                  <a:pt x="119" y="72"/>
                  <a:pt x="118" y="74"/>
                  <a:pt x="118" y="76"/>
                </a:cubicBezTo>
                <a:cubicBezTo>
                  <a:pt x="118" y="78"/>
                  <a:pt x="119" y="79"/>
                  <a:pt x="121" y="79"/>
                </a:cubicBezTo>
                <a:cubicBezTo>
                  <a:pt x="121" y="79"/>
                  <a:pt x="121" y="79"/>
                  <a:pt x="122" y="80"/>
                </a:cubicBezTo>
                <a:cubicBezTo>
                  <a:pt x="122" y="80"/>
                  <a:pt x="122" y="82"/>
                  <a:pt x="122" y="83"/>
                </a:cubicBezTo>
                <a:cubicBezTo>
                  <a:pt x="122" y="86"/>
                  <a:pt x="122" y="90"/>
                  <a:pt x="120" y="93"/>
                </a:cubicBezTo>
                <a:cubicBezTo>
                  <a:pt x="119" y="95"/>
                  <a:pt x="118" y="96"/>
                  <a:pt x="117" y="96"/>
                </a:cubicBezTo>
                <a:cubicBezTo>
                  <a:pt x="115" y="96"/>
                  <a:pt x="114" y="98"/>
                  <a:pt x="114" y="100"/>
                </a:cubicBezTo>
                <a:cubicBezTo>
                  <a:pt x="114" y="101"/>
                  <a:pt x="114" y="102"/>
                  <a:pt x="115" y="103"/>
                </a:cubicBezTo>
                <a:cubicBezTo>
                  <a:pt x="115" y="105"/>
                  <a:pt x="114" y="111"/>
                  <a:pt x="112" y="114"/>
                </a:cubicBezTo>
                <a:cubicBezTo>
                  <a:pt x="111" y="116"/>
                  <a:pt x="110" y="116"/>
                  <a:pt x="109" y="116"/>
                </a:cubicBezTo>
                <a:cubicBezTo>
                  <a:pt x="107" y="116"/>
                  <a:pt x="106" y="118"/>
                  <a:pt x="106" y="120"/>
                </a:cubicBezTo>
                <a:cubicBezTo>
                  <a:pt x="106" y="126"/>
                  <a:pt x="99" y="128"/>
                  <a:pt x="93" y="128"/>
                </a:cubicBezTo>
                <a:cubicBezTo>
                  <a:pt x="76" y="128"/>
                  <a:pt x="71" y="126"/>
                  <a:pt x="66" y="123"/>
                </a:cubicBezTo>
                <a:cubicBezTo>
                  <a:pt x="61" y="120"/>
                  <a:pt x="55" y="117"/>
                  <a:pt x="40" y="115"/>
                </a:cubicBezTo>
                <a:cubicBezTo>
                  <a:pt x="40" y="60"/>
                  <a:pt x="40" y="60"/>
                  <a:pt x="40" y="60"/>
                </a:cubicBezTo>
                <a:cubicBezTo>
                  <a:pt x="54" y="55"/>
                  <a:pt x="68" y="47"/>
                  <a:pt x="79" y="37"/>
                </a:cubicBezTo>
                <a:cubicBezTo>
                  <a:pt x="90" y="28"/>
                  <a:pt x="97" y="17"/>
                  <a:pt x="100" y="7"/>
                </a:cubicBezTo>
                <a:cubicBezTo>
                  <a:pt x="101" y="8"/>
                  <a:pt x="104" y="9"/>
                  <a:pt x="105" y="12"/>
                </a:cubicBezTo>
                <a:cubicBezTo>
                  <a:pt x="107" y="16"/>
                  <a:pt x="109" y="26"/>
                  <a:pt x="95" y="49"/>
                </a:cubicBezTo>
                <a:cubicBezTo>
                  <a:pt x="94" y="50"/>
                  <a:pt x="94" y="51"/>
                  <a:pt x="95" y="53"/>
                </a:cubicBezTo>
                <a:cubicBezTo>
                  <a:pt x="95" y="54"/>
                  <a:pt x="96" y="54"/>
                  <a:pt x="98" y="54"/>
                </a:cubicBezTo>
                <a:cubicBezTo>
                  <a:pt x="121" y="54"/>
                  <a:pt x="121" y="54"/>
                  <a:pt x="121" y="54"/>
                </a:cubicBezTo>
                <a:cubicBezTo>
                  <a:pt x="123" y="54"/>
                  <a:pt x="123" y="55"/>
                  <a:pt x="124" y="56"/>
                </a:cubicBezTo>
                <a:cubicBezTo>
                  <a:pt x="125" y="57"/>
                  <a:pt x="125" y="59"/>
                  <a:pt x="125" y="61"/>
                </a:cubicBezTo>
                <a:cubicBezTo>
                  <a:pt x="125" y="64"/>
                  <a:pt x="125" y="67"/>
                  <a:pt x="124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351127" tIns="175564" rIns="351127" bIns="175564" numCol="1" anchor="t" anchorCtr="0" compatLnSpc="1">
            <a:prstTxWarp prst="textNoShape">
              <a:avLst/>
            </a:prstTxWarp>
          </a:bodyPr>
          <a:lstStyle/>
          <a:p>
            <a:endParaRPr lang="en-US" sz="26542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B4920BF8-4194-4AA8-A2E7-9B8745376F6E}"/>
              </a:ext>
            </a:extLst>
          </p:cNvPr>
          <p:cNvSpPr txBox="1"/>
          <p:nvPr/>
        </p:nvSpPr>
        <p:spPr>
          <a:xfrm>
            <a:off x="1599606" y="2813959"/>
            <a:ext cx="19030520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239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PRINCIPAIS OBJETIVOS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BDB1BFF2-E733-48B9-8605-771A2B64E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8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D848A-101F-4EA7-9930-EA7498B388D8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6308625" y="10712117"/>
            <a:ext cx="4502980" cy="7012"/>
          </a:xfrm>
          <a:prstGeom prst="line">
            <a:avLst/>
          </a:prstGeom>
          <a:ln w="25400"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E33FB407-5B9A-4BCF-AEAB-13BA35E853CE}"/>
              </a:ext>
            </a:extLst>
          </p:cNvPr>
          <p:cNvSpPr/>
          <p:nvPr/>
        </p:nvSpPr>
        <p:spPr>
          <a:xfrm rot="16200000">
            <a:off x="22530663" y="14303353"/>
            <a:ext cx="1755636" cy="1755636"/>
          </a:xfrm>
          <a:prstGeom prst="chevron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E5843DE-79FB-4047-9311-EDCC94F21506}"/>
              </a:ext>
            </a:extLst>
          </p:cNvPr>
          <p:cNvSpPr/>
          <p:nvPr/>
        </p:nvSpPr>
        <p:spPr>
          <a:xfrm rot="16200000">
            <a:off x="12781146" y="14303353"/>
            <a:ext cx="1755636" cy="1755636"/>
          </a:xfrm>
          <a:prstGeom prst="chevron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FBE89D-652F-44CA-838D-82FB069EF977}"/>
              </a:ext>
            </a:extLst>
          </p:cNvPr>
          <p:cNvSpPr/>
          <p:nvPr/>
        </p:nvSpPr>
        <p:spPr>
          <a:xfrm>
            <a:off x="11114866" y="8115238"/>
            <a:ext cx="5193757" cy="5193757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2CE5CE-3EA8-4534-B752-7AC5DA52F8C3}"/>
              </a:ext>
            </a:extLst>
          </p:cNvPr>
          <p:cNvSpPr/>
          <p:nvPr/>
        </p:nvSpPr>
        <p:spPr>
          <a:xfrm>
            <a:off x="20811603" y="8115238"/>
            <a:ext cx="5193757" cy="5193757"/>
          </a:xfrm>
          <a:prstGeom prst="ellipse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6C3904-AC4D-4759-A0A5-9E4ADADE1EBB}"/>
              </a:ext>
            </a:extLst>
          </p:cNvPr>
          <p:cNvGrpSpPr/>
          <p:nvPr/>
        </p:nvGrpSpPr>
        <p:grpSpPr>
          <a:xfrm>
            <a:off x="10469604" y="17973610"/>
            <a:ext cx="6378719" cy="3119019"/>
            <a:chOff x="2190159" y="5237017"/>
            <a:chExt cx="1661136" cy="8122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F6EEF1-2E16-4B0B-B08C-DFD13B0A3682}"/>
                </a:ext>
              </a:extLst>
            </p:cNvPr>
            <p:cNvSpPr txBox="1"/>
            <p:nvPr/>
          </p:nvSpPr>
          <p:spPr>
            <a:xfrm>
              <a:off x="2204980" y="5237017"/>
              <a:ext cx="1631494" cy="25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AUTOMAÇÃO #04</a:t>
              </a:r>
              <a:endParaRPr lang="en-US" sz="5760" dirty="0">
                <a:solidFill>
                  <a:schemeClr val="bg1"/>
                </a:solidFill>
                <a:latin typeface="Montserrat Medium" panose="000006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2CB560-93E0-4AFF-AD78-F2006B165C09}"/>
                </a:ext>
              </a:extLst>
            </p:cNvPr>
            <p:cNvSpPr txBox="1"/>
            <p:nvPr/>
          </p:nvSpPr>
          <p:spPr>
            <a:xfrm>
              <a:off x="2190159" y="5634855"/>
              <a:ext cx="1661136" cy="4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144"/>
                </a:lnSpc>
              </a:pPr>
              <a:r>
                <a:rPr lang="pt-PT" sz="3840" dirty="0">
                  <a:solidFill>
                    <a:schemeClr val="bg1"/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Automação na realização de pedidos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0A8755-20CD-45EC-9497-011B0FB3D577}"/>
              </a:ext>
            </a:extLst>
          </p:cNvPr>
          <p:cNvGrpSpPr/>
          <p:nvPr/>
        </p:nvGrpSpPr>
        <p:grpSpPr>
          <a:xfrm>
            <a:off x="20219122" y="17973610"/>
            <a:ext cx="6378719" cy="3901287"/>
            <a:chOff x="2190159" y="5237017"/>
            <a:chExt cx="1661136" cy="10159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EE573C-E474-4609-A08C-4458104F1A4F}"/>
                </a:ext>
              </a:extLst>
            </p:cNvPr>
            <p:cNvSpPr txBox="1"/>
            <p:nvPr/>
          </p:nvSpPr>
          <p:spPr>
            <a:xfrm>
              <a:off x="2204980" y="5237017"/>
              <a:ext cx="1631494" cy="25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760" dirty="0">
                  <a:solidFill>
                    <a:schemeClr val="bg1"/>
                  </a:solidFill>
                  <a:latin typeface="Montserrat Medium" panose="00000600000000000000" pitchFamily="50" charset="0"/>
                  <a:cs typeface="Arial Bold" panose="020B0704020202020204" pitchFamily="34" charset="0"/>
                </a:rPr>
                <a:t>ORGANIZAÇÃO #05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7F4557-533E-45E3-9B5B-0F2C45FE9718}"/>
                </a:ext>
              </a:extLst>
            </p:cNvPr>
            <p:cNvSpPr txBox="1"/>
            <p:nvPr/>
          </p:nvSpPr>
          <p:spPr>
            <a:xfrm>
              <a:off x="2190159" y="5634855"/>
              <a:ext cx="1661136" cy="61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144"/>
                </a:lnSpc>
              </a:pPr>
              <a:r>
                <a:rPr lang="pt-PT" sz="3840" dirty="0">
                  <a:solidFill>
                    <a:schemeClr val="bg1"/>
                  </a:solidFill>
                  <a:latin typeface="Montserrat Light" panose="00000400000000000000" pitchFamily="50" charset="0"/>
                  <a:cs typeface="Arial" panose="020B0604020202020204" pitchFamily="34" charset="0"/>
                </a:rPr>
                <a:t>Disponibilização de uma visão completa do estado de operação da organização</a:t>
              </a:r>
              <a:endParaRPr lang="en-US" sz="3840" dirty="0">
                <a:solidFill>
                  <a:schemeClr val="bg1"/>
                </a:solidFill>
                <a:latin typeface="Montserrat Light" panose="00000400000000000000" pitchFamily="50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D1D8B5-1283-4950-8622-760F93974C67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52784" y="10712117"/>
            <a:ext cx="11062082" cy="0"/>
          </a:xfrm>
          <a:prstGeom prst="line">
            <a:avLst/>
          </a:prstGeom>
          <a:ln w="25400">
            <a:solidFill>
              <a:schemeClr val="bg1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673E080-8F6F-4946-830D-9E1F76107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663" y="9895258"/>
            <a:ext cx="1873272" cy="18732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C850D7-E3D8-472B-96B2-A8A6DED3DE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540" y="9838286"/>
            <a:ext cx="1747660" cy="174766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DCA2A8F6-A467-49C5-804D-A4201A20F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sp>
        <p:nvSpPr>
          <p:cNvPr id="54" name="TextBox 3">
            <a:extLst>
              <a:ext uri="{FF2B5EF4-FFF2-40B4-BE49-F238E27FC236}">
                <a16:creationId xmlns:a16="http://schemas.microsoft.com/office/drawing/2014/main" id="{747736BB-2129-4330-A21D-2FC17FC8800D}"/>
              </a:ext>
            </a:extLst>
          </p:cNvPr>
          <p:cNvSpPr txBox="1"/>
          <p:nvPr/>
        </p:nvSpPr>
        <p:spPr>
          <a:xfrm>
            <a:off x="26654166" y="2813959"/>
            <a:ext cx="19030520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70000"/>
              </a:lnSpc>
            </a:pPr>
            <a:r>
              <a:rPr lang="pt-PT" sz="239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PRINCIPAIS OBJETIVOS</a:t>
            </a:r>
          </a:p>
        </p:txBody>
      </p:sp>
    </p:spTree>
    <p:extLst>
      <p:ext uri="{BB962C8B-B14F-4D97-AF65-F5344CB8AC3E}">
        <p14:creationId xmlns:p14="http://schemas.microsoft.com/office/powerpoint/2010/main" val="212008383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106754" y="2409049"/>
            <a:ext cx="5016440" cy="154657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Final Goal</a:t>
            </a:r>
          </a:p>
        </p:txBody>
      </p:sp>
      <p:grpSp>
        <p:nvGrpSpPr>
          <p:cNvPr id="6" name="Group 71"/>
          <p:cNvGrpSpPr/>
          <p:nvPr/>
        </p:nvGrpSpPr>
        <p:grpSpPr>
          <a:xfrm>
            <a:off x="12374201" y="14364597"/>
            <a:ext cx="7554889" cy="3618223"/>
            <a:chOff x="5034996" y="4220590"/>
            <a:chExt cx="2177785" cy="1042994"/>
          </a:xfrm>
          <a:solidFill>
            <a:schemeClr val="bg2"/>
          </a:solidFill>
        </p:grpSpPr>
        <p:grpSp>
          <p:nvGrpSpPr>
            <p:cNvPr id="7" name="Group 72"/>
            <p:cNvGrpSpPr/>
            <p:nvPr/>
          </p:nvGrpSpPr>
          <p:grpSpPr>
            <a:xfrm>
              <a:off x="5034996" y="4236643"/>
              <a:ext cx="1146641" cy="1026941"/>
              <a:chOff x="2886936" y="2332283"/>
              <a:chExt cx="1146641" cy="1026941"/>
            </a:xfrm>
            <a:grpFill/>
          </p:grpSpPr>
          <p:sp>
            <p:nvSpPr>
              <p:cNvPr id="11" name="Block Arc 10"/>
              <p:cNvSpPr/>
              <p:nvPr/>
            </p:nvSpPr>
            <p:spPr>
              <a:xfrm>
                <a:off x="3006636" y="2332283"/>
                <a:ext cx="1026941" cy="1026941"/>
              </a:xfrm>
              <a:prstGeom prst="blockArc">
                <a:avLst>
                  <a:gd name="adj1" fmla="val 16202709"/>
                  <a:gd name="adj2" fmla="val 144899"/>
                  <a:gd name="adj3" fmla="val 137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886936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grpSp>
          <p:nvGrpSpPr>
            <p:cNvPr id="8" name="Group 75"/>
            <p:cNvGrpSpPr/>
            <p:nvPr/>
          </p:nvGrpSpPr>
          <p:grpSpPr>
            <a:xfrm>
              <a:off x="6039393" y="4220590"/>
              <a:ext cx="1173388" cy="1026941"/>
              <a:chOff x="6550938" y="3997627"/>
              <a:chExt cx="1173388" cy="1026941"/>
            </a:xfrm>
            <a:grpFill/>
          </p:grpSpPr>
          <p:sp>
            <p:nvSpPr>
              <p:cNvPr id="9" name="Block Arc 8"/>
              <p:cNvSpPr/>
              <p:nvPr/>
            </p:nvSpPr>
            <p:spPr>
              <a:xfrm rot="10800000">
                <a:off x="6550938" y="3997627"/>
                <a:ext cx="1026941" cy="1026941"/>
              </a:xfrm>
              <a:prstGeom prst="blockArc">
                <a:avLst>
                  <a:gd name="adj1" fmla="val 1597244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grpSp>
        <p:nvGrpSpPr>
          <p:cNvPr id="13" name="Group 37"/>
          <p:cNvGrpSpPr/>
          <p:nvPr/>
        </p:nvGrpSpPr>
        <p:grpSpPr>
          <a:xfrm flipV="1">
            <a:off x="30823814" y="2339481"/>
            <a:ext cx="4258666" cy="3985849"/>
            <a:chOff x="9019242" y="3239883"/>
            <a:chExt cx="1288611" cy="1168157"/>
          </a:xfrm>
          <a:solidFill>
            <a:schemeClr val="bg2"/>
          </a:solidFill>
        </p:grpSpPr>
        <p:sp>
          <p:nvSpPr>
            <p:cNvPr id="14" name="Chevron 13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15" name="Group 41"/>
            <p:cNvGrpSpPr/>
            <p:nvPr/>
          </p:nvGrpSpPr>
          <p:grpSpPr>
            <a:xfrm rot="10800000">
              <a:off x="9019242" y="3239883"/>
              <a:ext cx="1163337" cy="1026942"/>
              <a:chOff x="2877129" y="2332282"/>
              <a:chExt cx="1163337" cy="1026942"/>
            </a:xfrm>
            <a:grpFill/>
          </p:grpSpPr>
          <p:sp>
            <p:nvSpPr>
              <p:cNvPr id="16" name="Block Arc 15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515"/>
                  <a:gd name="adj3" fmla="val 1412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877129" y="2332282"/>
                <a:ext cx="654746" cy="139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sp>
        <p:nvSpPr>
          <p:cNvPr id="19" name="Block Arc 18"/>
          <p:cNvSpPr/>
          <p:nvPr/>
        </p:nvSpPr>
        <p:spPr>
          <a:xfrm rot="10800000" flipH="1">
            <a:off x="18052801" y="14492635"/>
            <a:ext cx="3562530" cy="3562530"/>
          </a:xfrm>
          <a:prstGeom prst="blockArc">
            <a:avLst>
              <a:gd name="adj1" fmla="val 16202709"/>
              <a:gd name="adj2" fmla="val 21553953"/>
              <a:gd name="adj3" fmla="val 137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19634220" y="14311414"/>
            <a:ext cx="3499032" cy="4951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1" name="Group 63"/>
          <p:cNvGrpSpPr/>
          <p:nvPr/>
        </p:nvGrpSpPr>
        <p:grpSpPr>
          <a:xfrm>
            <a:off x="5361569" y="8253158"/>
            <a:ext cx="3562535" cy="3562530"/>
            <a:chOff x="3013524" y="2332283"/>
            <a:chExt cx="1026942" cy="1026941"/>
          </a:xfrm>
          <a:solidFill>
            <a:schemeClr val="bg2"/>
          </a:solidFill>
        </p:grpSpPr>
        <p:sp>
          <p:nvSpPr>
            <p:cNvPr id="22" name="Block Arc 21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5" name="Group 68"/>
          <p:cNvGrpSpPr/>
          <p:nvPr/>
        </p:nvGrpSpPr>
        <p:grpSpPr>
          <a:xfrm rot="10800000">
            <a:off x="8428984" y="11352875"/>
            <a:ext cx="4035697" cy="3562530"/>
            <a:chOff x="2877129" y="2332283"/>
            <a:chExt cx="1163337" cy="1026941"/>
          </a:xfrm>
          <a:solidFill>
            <a:schemeClr val="bg2"/>
          </a:solidFill>
        </p:grpSpPr>
        <p:sp>
          <p:nvSpPr>
            <p:cNvPr id="26" name="Block Arc 25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5760418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9" name="Group 93"/>
          <p:cNvGrpSpPr/>
          <p:nvPr/>
        </p:nvGrpSpPr>
        <p:grpSpPr>
          <a:xfrm>
            <a:off x="21206444" y="8253152"/>
            <a:ext cx="3563316" cy="4452596"/>
            <a:chOff x="6317783" y="2346350"/>
            <a:chExt cx="1027167" cy="1283513"/>
          </a:xfrm>
          <a:solidFill>
            <a:schemeClr val="bg2"/>
          </a:solidFill>
        </p:grpSpPr>
        <p:sp>
          <p:nvSpPr>
            <p:cNvPr id="30" name="Rectangle 29"/>
            <p:cNvSpPr/>
            <p:nvPr/>
          </p:nvSpPr>
          <p:spPr>
            <a:xfrm>
              <a:off x="6816164" y="2347294"/>
              <a:ext cx="528773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31" name="Group 95"/>
            <p:cNvGrpSpPr/>
            <p:nvPr/>
          </p:nvGrpSpPr>
          <p:grpSpPr>
            <a:xfrm>
              <a:off x="6317783" y="2346350"/>
              <a:ext cx="1027167" cy="1283513"/>
              <a:chOff x="2366311" y="2332283"/>
              <a:chExt cx="1027167" cy="1283513"/>
            </a:xfrm>
            <a:grpFill/>
          </p:grpSpPr>
          <p:sp>
            <p:nvSpPr>
              <p:cNvPr id="32" name="Block Arc 31"/>
              <p:cNvSpPr/>
              <p:nvPr/>
            </p:nvSpPr>
            <p:spPr>
              <a:xfrm flipH="1">
                <a:off x="2366537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5400000">
                <a:off x="2047490" y="3157776"/>
                <a:ext cx="776841" cy="139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</p:grpSp>
      <p:grpSp>
        <p:nvGrpSpPr>
          <p:cNvPr id="34" name="Group 101"/>
          <p:cNvGrpSpPr/>
          <p:nvPr/>
        </p:nvGrpSpPr>
        <p:grpSpPr>
          <a:xfrm flipV="1">
            <a:off x="25775874" y="5819112"/>
            <a:ext cx="5510065" cy="3065199"/>
            <a:chOff x="7571935" y="2346350"/>
            <a:chExt cx="1588341" cy="1026941"/>
          </a:xfrm>
          <a:solidFill>
            <a:schemeClr val="bg2"/>
          </a:solidFill>
        </p:grpSpPr>
        <p:grpSp>
          <p:nvGrpSpPr>
            <p:cNvPr id="35" name="Group 102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38" name="Block Arc 37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 u="sng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 rot="5400000">
              <a:off x="8867284" y="3006275"/>
              <a:ext cx="461857" cy="1241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39" name="Group 131"/>
          <p:cNvGrpSpPr/>
          <p:nvPr/>
        </p:nvGrpSpPr>
        <p:grpSpPr>
          <a:xfrm>
            <a:off x="2918053" y="8253158"/>
            <a:ext cx="3761597" cy="3988307"/>
            <a:chOff x="1060437" y="2346350"/>
            <a:chExt cx="1084324" cy="1149676"/>
          </a:xfrm>
          <a:solidFill>
            <a:schemeClr val="bg2"/>
          </a:solidFill>
        </p:grpSpPr>
        <p:grpSp>
          <p:nvGrpSpPr>
            <p:cNvPr id="40" name="Group 133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42" name="Block Arc 41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80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4" name="Oval 43"/>
          <p:cNvSpPr>
            <a:spLocks noChangeAspect="1"/>
          </p:cNvSpPr>
          <p:nvPr/>
        </p:nvSpPr>
        <p:spPr>
          <a:xfrm flipH="1">
            <a:off x="4843944" y="7367037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1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 flipH="1">
            <a:off x="7569495" y="10345550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2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 flipH="1">
            <a:off x="11216924" y="13480176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3</a:t>
            </a: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 flipH="1">
            <a:off x="17800719" y="16537573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4</a:t>
            </a: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 flipH="1">
            <a:off x="20276568" y="11593930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5</a:t>
            </a: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 flipH="1">
            <a:off x="24011550" y="7386245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6</a:t>
            </a: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 flipH="1">
            <a:off x="29895155" y="4922959"/>
            <a:ext cx="2247957" cy="2247957"/>
          </a:xfrm>
          <a:prstGeom prst="ellipse">
            <a:avLst/>
          </a:prstGeom>
          <a:solidFill>
            <a:srgbClr val="05B0D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id-ID" sz="8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7</a:t>
            </a:r>
          </a:p>
        </p:txBody>
      </p:sp>
      <p:sp>
        <p:nvSpPr>
          <p:cNvPr id="51" name="Text Placeholder 32"/>
          <p:cNvSpPr txBox="1">
            <a:spLocks/>
          </p:cNvSpPr>
          <p:nvPr/>
        </p:nvSpPr>
        <p:spPr>
          <a:xfrm>
            <a:off x="4965723" y="5650952"/>
            <a:ext cx="9183841" cy="2137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Modelo de Domínio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Domain Driven Design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2" name="Text Placeholder 32"/>
          <p:cNvSpPr txBox="1">
            <a:spLocks/>
          </p:cNvSpPr>
          <p:nvPr/>
        </p:nvSpPr>
        <p:spPr>
          <a:xfrm>
            <a:off x="9047720" y="16395144"/>
            <a:ext cx="6431738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Colaboradores e Equipas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Criação, bem como associações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3" name="Text Placeholder 32"/>
          <p:cNvSpPr txBox="1">
            <a:spLocks/>
          </p:cNvSpPr>
          <p:nvPr/>
        </p:nvSpPr>
        <p:spPr>
          <a:xfrm>
            <a:off x="10824157" y="10106966"/>
            <a:ext cx="7862031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Catalogo de Serviço, Serviço  e Níveis de criticidade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Criação e especificação, bem como posterior alteração.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Text Placeholder 32"/>
          <p:cNvSpPr txBox="1">
            <a:spLocks/>
          </p:cNvSpPr>
          <p:nvPr/>
        </p:nvSpPr>
        <p:spPr>
          <a:xfrm>
            <a:off x="16601585" y="19381586"/>
            <a:ext cx="6431738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5400" b="1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Dashboards</a:t>
            </a:r>
          </a:p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4800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Dados apresentados de forma simples e acessível</a:t>
            </a:r>
            <a:endParaRPr lang="id-ID" sz="4800" dirty="0">
              <a:solidFill>
                <a:prstClr val="white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Text Placeholder 32"/>
          <p:cNvSpPr txBox="1">
            <a:spLocks/>
          </p:cNvSpPr>
          <p:nvPr/>
        </p:nvSpPr>
        <p:spPr>
          <a:xfrm>
            <a:off x="23279717" y="11586233"/>
            <a:ext cx="6431738" cy="39674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Solicitar Serviços</a:t>
            </a: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Criação de um ticket, onde quando realizado, existe a possibilidade de dar feedback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6" name="Text Placeholder 32"/>
          <p:cNvSpPr txBox="1">
            <a:spLocks/>
          </p:cNvSpPr>
          <p:nvPr/>
        </p:nvSpPr>
        <p:spPr>
          <a:xfrm>
            <a:off x="20916454" y="4020067"/>
            <a:ext cx="7484439" cy="3062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Motor de Fluxo de Atividades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Para gestão/controlo/avanço do fluxo de atividades de um dado pedido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Text Placeholder 32"/>
          <p:cNvSpPr txBox="1">
            <a:spLocks/>
          </p:cNvSpPr>
          <p:nvPr/>
        </p:nvSpPr>
        <p:spPr>
          <a:xfrm>
            <a:off x="32749835" y="5493128"/>
            <a:ext cx="6431738" cy="4204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Executor de Tarefas Automáticas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Execução dos scripts das atividades automáticas recorrendo a uma gramática personalizado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7972875" y="18181230"/>
            <a:ext cx="16267757" cy="4669391"/>
            <a:chOff x="6136319" y="1017475"/>
            <a:chExt cx="16267757" cy="4669391"/>
          </a:xfrm>
        </p:grpSpPr>
        <p:sp>
          <p:nvSpPr>
            <p:cNvPr id="60" name="TextBox 59"/>
            <p:cNvSpPr txBox="1"/>
            <p:nvPr/>
          </p:nvSpPr>
          <p:spPr>
            <a:xfrm>
              <a:off x="6136319" y="1017475"/>
              <a:ext cx="16267757" cy="306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3900" dirty="0">
                  <a:solidFill>
                    <a:schemeClr val="bg1"/>
                  </a:solidFill>
                  <a:latin typeface="Impact" charset="0"/>
                  <a:ea typeface="Impact" charset="0"/>
                  <a:cs typeface="Impact" charset="0"/>
                </a:rPr>
                <a:t>Road Map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136319" y="4117206"/>
              <a:ext cx="155843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Caminho realizado para atingir todos os objetivos do projeto integrador</a:t>
              </a:r>
            </a:p>
          </p:txBody>
        </p:sp>
      </p:grp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26495586" y="17503944"/>
            <a:ext cx="0" cy="5675692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m 63">
            <a:extLst>
              <a:ext uri="{FF2B5EF4-FFF2-40B4-BE49-F238E27FC236}">
                <a16:creationId xmlns:a16="http://schemas.microsoft.com/office/drawing/2014/main" id="{4DFCE4B1-A40E-468B-990A-BC85D3CE0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880"/>
      </p:ext>
    </p:extLst>
  </p:cSld>
  <p:clrMapOvr>
    <a:masterClrMapping/>
  </p:clrMapOvr>
  <p:transition spd="med" advTm="863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1894162-0DB6-4808-88D3-3F2B548724B4}"/>
              </a:ext>
            </a:extLst>
          </p:cNvPr>
          <p:cNvGrpSpPr/>
          <p:nvPr/>
        </p:nvGrpSpPr>
        <p:grpSpPr>
          <a:xfrm>
            <a:off x="1390389" y="1163781"/>
            <a:ext cx="24979745" cy="16292946"/>
            <a:chOff x="1390389" y="1163781"/>
            <a:chExt cx="24979745" cy="16292946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5D711E37-ABFC-480C-8258-42AF4ABE2F2B}"/>
                </a:ext>
              </a:extLst>
            </p:cNvPr>
            <p:cNvGrpSpPr/>
            <p:nvPr/>
          </p:nvGrpSpPr>
          <p:grpSpPr>
            <a:xfrm>
              <a:off x="1390389" y="1163781"/>
              <a:ext cx="24979745" cy="16292945"/>
              <a:chOff x="15711055" y="4239490"/>
              <a:chExt cx="24979745" cy="16292945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FA12B37E-C509-45C8-804B-B87144F06D1F}"/>
                  </a:ext>
                </a:extLst>
              </p:cNvPr>
              <p:cNvSpPr/>
              <p:nvPr/>
            </p:nvSpPr>
            <p:spPr>
              <a:xfrm>
                <a:off x="15711055" y="4239490"/>
                <a:ext cx="24979745" cy="16292945"/>
              </a:xfrm>
              <a:prstGeom prst="roundRect">
                <a:avLst>
                  <a:gd name="adj" fmla="val 4167"/>
                </a:avLst>
              </a:prstGeom>
              <a:solidFill>
                <a:srgbClr val="313232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pt-PT" sz="5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D80C5D4C-78D1-446A-8CA6-21129ECDE543}"/>
                  </a:ext>
                </a:extLst>
              </p:cNvPr>
              <p:cNvSpPr/>
              <p:nvPr/>
            </p:nvSpPr>
            <p:spPr>
              <a:xfrm>
                <a:off x="15711055" y="4239490"/>
                <a:ext cx="24979745" cy="1155470"/>
              </a:xfrm>
              <a:custGeom>
                <a:avLst/>
                <a:gdLst>
                  <a:gd name="connsiteX0" fmla="*/ 678928 w 24979745"/>
                  <a:gd name="connsiteY0" fmla="*/ 0 h 972590"/>
                  <a:gd name="connsiteX1" fmla="*/ 24300817 w 24979745"/>
                  <a:gd name="connsiteY1" fmla="*/ 0 h 972590"/>
                  <a:gd name="connsiteX2" fmla="*/ 24979745 w 24979745"/>
                  <a:gd name="connsiteY2" fmla="*/ 678927 h 972590"/>
                  <a:gd name="connsiteX3" fmla="*/ 24979745 w 24979745"/>
                  <a:gd name="connsiteY3" fmla="*/ 972590 h 972590"/>
                  <a:gd name="connsiteX4" fmla="*/ 0 w 24979745"/>
                  <a:gd name="connsiteY4" fmla="*/ 972590 h 972590"/>
                  <a:gd name="connsiteX5" fmla="*/ 0 w 24979745"/>
                  <a:gd name="connsiteY5" fmla="*/ 678927 h 972590"/>
                  <a:gd name="connsiteX6" fmla="*/ 678928 w 24979745"/>
                  <a:gd name="connsiteY6" fmla="*/ 0 h 97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79745" h="972590">
                    <a:moveTo>
                      <a:pt x="678928" y="0"/>
                    </a:moveTo>
                    <a:lnTo>
                      <a:pt x="24300817" y="0"/>
                    </a:lnTo>
                    <a:cubicBezTo>
                      <a:pt x="24675781" y="0"/>
                      <a:pt x="24979745" y="303965"/>
                      <a:pt x="24979745" y="678927"/>
                    </a:cubicBezTo>
                    <a:lnTo>
                      <a:pt x="24979745" y="972590"/>
                    </a:lnTo>
                    <a:lnTo>
                      <a:pt x="0" y="972590"/>
                    </a:lnTo>
                    <a:lnTo>
                      <a:pt x="0" y="678927"/>
                    </a:lnTo>
                    <a:cubicBezTo>
                      <a:pt x="0" y="303965"/>
                      <a:pt x="303966" y="0"/>
                      <a:pt x="678928" y="0"/>
                    </a:cubicBezTo>
                    <a:close/>
                  </a:path>
                </a:pathLst>
              </a:custGeom>
              <a:solidFill>
                <a:srgbClr val="313232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pt-PT" sz="4000" dirty="0" err="1"/>
                  <a:t>Armis</a:t>
                </a:r>
                <a:r>
                  <a:rPr lang="pt-PT" sz="4000" dirty="0"/>
                  <a:t> </a:t>
                </a:r>
                <a:r>
                  <a:rPr lang="pt-PT" sz="4000" dirty="0" err="1"/>
                  <a:t>Group</a:t>
                </a:r>
                <a:r>
                  <a:rPr lang="pt-PT" sz="4000" dirty="0"/>
                  <a:t> </a:t>
                </a:r>
                <a:r>
                  <a:rPr lang="pt-PT" sz="4000" dirty="0" err="1"/>
                  <a:t>Helpdesk</a:t>
                </a:r>
                <a:endParaRPr lang="pt-PT" sz="40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2725FD7-1607-4EFC-A01E-7E404FC823C2}"/>
                  </a:ext>
                </a:extLst>
              </p:cNvPr>
              <p:cNvSpPr/>
              <p:nvPr/>
            </p:nvSpPr>
            <p:spPr>
              <a:xfrm>
                <a:off x="17543883" y="4656456"/>
                <a:ext cx="408922" cy="40892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B6AE0BC-2DD6-4A1B-B234-09646280C587}"/>
                  </a:ext>
                </a:extLst>
              </p:cNvPr>
              <p:cNvSpPr/>
              <p:nvPr/>
            </p:nvSpPr>
            <p:spPr>
              <a:xfrm>
                <a:off x="16852220" y="4656454"/>
                <a:ext cx="408923" cy="40892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493475-1927-48F7-BD6A-72FFB6535C13}"/>
                  </a:ext>
                </a:extLst>
              </p:cNvPr>
              <p:cNvSpPr/>
              <p:nvPr/>
            </p:nvSpPr>
            <p:spPr>
              <a:xfrm>
                <a:off x="16160558" y="4656454"/>
                <a:ext cx="408923" cy="4089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29" name="Imagem 28" descr="Uma imagem com texto&#10;&#10;Descrição gerada automaticamente">
              <a:extLst>
                <a:ext uri="{FF2B5EF4-FFF2-40B4-BE49-F238E27FC236}">
                  <a16:creationId xmlns:a16="http://schemas.microsoft.com/office/drawing/2014/main" id="{4196D5EA-1B77-481F-99AB-368A134E8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0" t="25387" r="47727" b="57715"/>
            <a:stretch/>
          </p:blipFill>
          <p:spPr>
            <a:xfrm>
              <a:off x="1839892" y="1935453"/>
              <a:ext cx="21690779" cy="15521274"/>
            </a:xfrm>
            <a:prstGeom prst="rect">
              <a:avLst/>
            </a:prstGeom>
          </p:spPr>
        </p:pic>
      </p:grpSp>
      <p:grpSp>
        <p:nvGrpSpPr>
          <p:cNvPr id="2049" name="Agrupar 2048">
            <a:extLst>
              <a:ext uri="{FF2B5EF4-FFF2-40B4-BE49-F238E27FC236}">
                <a16:creationId xmlns:a16="http://schemas.microsoft.com/office/drawing/2014/main" id="{334A7D39-C7D5-4807-BBE6-E9369EE6BA7F}"/>
              </a:ext>
            </a:extLst>
          </p:cNvPr>
          <p:cNvGrpSpPr/>
          <p:nvPr/>
        </p:nvGrpSpPr>
        <p:grpSpPr>
          <a:xfrm>
            <a:off x="15707173" y="8106640"/>
            <a:ext cx="26047984" cy="16325601"/>
            <a:chOff x="15707173" y="8106640"/>
            <a:chExt cx="26047984" cy="16325601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AC9273C-BBBF-45DF-BF9C-E9E357E7B38A}"/>
                </a:ext>
              </a:extLst>
            </p:cNvPr>
            <p:cNvGrpSpPr/>
            <p:nvPr/>
          </p:nvGrpSpPr>
          <p:grpSpPr>
            <a:xfrm>
              <a:off x="16775412" y="8106640"/>
              <a:ext cx="24979745" cy="16292945"/>
              <a:chOff x="15711055" y="4239490"/>
              <a:chExt cx="24979745" cy="16292945"/>
            </a:xfrm>
          </p:grpSpPr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FA6369F8-1D69-4B40-9519-79DE1D3328FD}"/>
                  </a:ext>
                </a:extLst>
              </p:cNvPr>
              <p:cNvSpPr/>
              <p:nvPr/>
            </p:nvSpPr>
            <p:spPr>
              <a:xfrm>
                <a:off x="15711055" y="4239490"/>
                <a:ext cx="24979745" cy="16292945"/>
              </a:xfrm>
              <a:prstGeom prst="roundRect">
                <a:avLst>
                  <a:gd name="adj" fmla="val 4167"/>
                </a:avLst>
              </a:prstGeom>
              <a:solidFill>
                <a:srgbClr val="313232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8AC8B850-7669-4CA0-9E4D-F1DDA711572E}"/>
                  </a:ext>
                </a:extLst>
              </p:cNvPr>
              <p:cNvSpPr/>
              <p:nvPr/>
            </p:nvSpPr>
            <p:spPr>
              <a:xfrm>
                <a:off x="15711055" y="4239490"/>
                <a:ext cx="24979745" cy="1155470"/>
              </a:xfrm>
              <a:custGeom>
                <a:avLst/>
                <a:gdLst>
                  <a:gd name="connsiteX0" fmla="*/ 678928 w 24979745"/>
                  <a:gd name="connsiteY0" fmla="*/ 0 h 972590"/>
                  <a:gd name="connsiteX1" fmla="*/ 24300817 w 24979745"/>
                  <a:gd name="connsiteY1" fmla="*/ 0 h 972590"/>
                  <a:gd name="connsiteX2" fmla="*/ 24979745 w 24979745"/>
                  <a:gd name="connsiteY2" fmla="*/ 678927 h 972590"/>
                  <a:gd name="connsiteX3" fmla="*/ 24979745 w 24979745"/>
                  <a:gd name="connsiteY3" fmla="*/ 972590 h 972590"/>
                  <a:gd name="connsiteX4" fmla="*/ 0 w 24979745"/>
                  <a:gd name="connsiteY4" fmla="*/ 972590 h 972590"/>
                  <a:gd name="connsiteX5" fmla="*/ 0 w 24979745"/>
                  <a:gd name="connsiteY5" fmla="*/ 678927 h 972590"/>
                  <a:gd name="connsiteX6" fmla="*/ 678928 w 24979745"/>
                  <a:gd name="connsiteY6" fmla="*/ 0 h 97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79745" h="972590">
                    <a:moveTo>
                      <a:pt x="678928" y="0"/>
                    </a:moveTo>
                    <a:lnTo>
                      <a:pt x="24300817" y="0"/>
                    </a:lnTo>
                    <a:cubicBezTo>
                      <a:pt x="24675781" y="0"/>
                      <a:pt x="24979745" y="303965"/>
                      <a:pt x="24979745" y="678927"/>
                    </a:cubicBezTo>
                    <a:lnTo>
                      <a:pt x="24979745" y="972590"/>
                    </a:lnTo>
                    <a:lnTo>
                      <a:pt x="0" y="972590"/>
                    </a:lnTo>
                    <a:lnTo>
                      <a:pt x="0" y="678927"/>
                    </a:lnTo>
                    <a:cubicBezTo>
                      <a:pt x="0" y="303965"/>
                      <a:pt x="303966" y="0"/>
                      <a:pt x="678928" y="0"/>
                    </a:cubicBezTo>
                    <a:close/>
                  </a:path>
                </a:pathLst>
              </a:custGeom>
              <a:solidFill>
                <a:srgbClr val="313232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pt-PT" sz="4000" dirty="0" err="1"/>
                  <a:t>Armis</a:t>
                </a:r>
                <a:r>
                  <a:rPr lang="pt-PT" sz="4000" dirty="0"/>
                  <a:t> </a:t>
                </a:r>
                <a:r>
                  <a:rPr lang="pt-PT" sz="4000" dirty="0" err="1"/>
                  <a:t>Group</a:t>
                </a:r>
                <a:r>
                  <a:rPr lang="pt-PT" sz="4000" dirty="0"/>
                  <a:t> </a:t>
                </a:r>
                <a:r>
                  <a:rPr lang="pt-PT" sz="4000" dirty="0" err="1"/>
                  <a:t>Helpdesk</a:t>
                </a:r>
                <a:endParaRPr lang="pt-PT" sz="40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7E51980-2E60-4DE9-8C4D-6B2B38D0721A}"/>
                  </a:ext>
                </a:extLst>
              </p:cNvPr>
              <p:cNvSpPr/>
              <p:nvPr/>
            </p:nvSpPr>
            <p:spPr>
              <a:xfrm>
                <a:off x="17543883" y="4656456"/>
                <a:ext cx="408922" cy="40892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A2783C9-1C1C-4864-9C1B-2F6B77421B16}"/>
                  </a:ext>
                </a:extLst>
              </p:cNvPr>
              <p:cNvSpPr/>
              <p:nvPr/>
            </p:nvSpPr>
            <p:spPr>
              <a:xfrm>
                <a:off x="16852220" y="4656454"/>
                <a:ext cx="408923" cy="40892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CC2790D-43FB-4CBB-8B9A-A17C016C1A55}"/>
                  </a:ext>
                </a:extLst>
              </p:cNvPr>
              <p:cNvSpPr/>
              <p:nvPr/>
            </p:nvSpPr>
            <p:spPr>
              <a:xfrm>
                <a:off x="16160558" y="4656454"/>
                <a:ext cx="408923" cy="40892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2048" name="Imagem 2047" descr="Uma imagem com texto&#10;&#10;Descrição gerada automaticamente">
              <a:extLst>
                <a:ext uri="{FF2B5EF4-FFF2-40B4-BE49-F238E27FC236}">
                  <a16:creationId xmlns:a16="http://schemas.microsoft.com/office/drawing/2014/main" id="{30E6AF63-E6B4-4467-8BB0-F7AE9E2EA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34" t="24619" r="55476" b="60912"/>
            <a:stretch/>
          </p:blipFill>
          <p:spPr>
            <a:xfrm>
              <a:off x="15707173" y="8932527"/>
              <a:ext cx="23208521" cy="15499714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6377843-74E4-498F-BC9A-CC08DB9C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5</a:t>
            </a:fld>
            <a:endParaRPr lang="en-US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0C39586-B626-4873-961E-0F8BA8F97627}"/>
              </a:ext>
            </a:extLst>
          </p:cNvPr>
          <p:cNvSpPr txBox="1"/>
          <p:nvPr/>
        </p:nvSpPr>
        <p:spPr>
          <a:xfrm>
            <a:off x="1677253" y="21091312"/>
            <a:ext cx="18800169" cy="266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en-US" sz="239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APLICAÇÃO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80B0B45-0D22-40C4-A92A-0087E161D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cxnSp>
        <p:nvCxnSpPr>
          <p:cNvPr id="26" name="Straight Connector 61">
            <a:extLst>
              <a:ext uri="{FF2B5EF4-FFF2-40B4-BE49-F238E27FC236}">
                <a16:creationId xmlns:a16="http://schemas.microsoft.com/office/drawing/2014/main" id="{EFE76F7C-4048-4577-A9FE-EFB773380292}"/>
              </a:ext>
            </a:extLst>
          </p:cNvPr>
          <p:cNvCxnSpPr>
            <a:cxnSpLocks/>
          </p:cNvCxnSpPr>
          <p:nvPr/>
        </p:nvCxnSpPr>
        <p:spPr>
          <a:xfrm>
            <a:off x="913574" y="20263657"/>
            <a:ext cx="0" cy="3004801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 descr="Uma imagem com texto, monitor, preto, captura de ecrã&#10;&#10;Descrição gerada automaticamente">
            <a:extLst>
              <a:ext uri="{FF2B5EF4-FFF2-40B4-BE49-F238E27FC236}">
                <a16:creationId xmlns:a16="http://schemas.microsoft.com/office/drawing/2014/main" id="{14BBE146-877C-45F6-BB35-0B70BB126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48" y="2646486"/>
            <a:ext cx="30995759" cy="205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Straight Connector 41">
            <a:extLst>
              <a:ext uri="{FF2B5EF4-FFF2-40B4-BE49-F238E27FC236}">
                <a16:creationId xmlns:a16="http://schemas.microsoft.com/office/drawing/2014/main" id="{D52C63C2-70B9-4E0B-BD70-3FA9ABEB78FA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4430678" y="4815472"/>
            <a:ext cx="14676" cy="4727592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41">
            <a:extLst>
              <a:ext uri="{FF2B5EF4-FFF2-40B4-BE49-F238E27FC236}">
                <a16:creationId xmlns:a16="http://schemas.microsoft.com/office/drawing/2014/main" id="{91131CC0-7AF0-44B3-BB33-8D89896CB1E2}"/>
              </a:ext>
            </a:extLst>
          </p:cNvPr>
          <p:cNvCxnSpPr>
            <a:cxnSpLocks/>
          </p:cNvCxnSpPr>
          <p:nvPr/>
        </p:nvCxnSpPr>
        <p:spPr>
          <a:xfrm>
            <a:off x="16778966" y="10316634"/>
            <a:ext cx="5844502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41">
            <a:extLst>
              <a:ext uri="{FF2B5EF4-FFF2-40B4-BE49-F238E27FC236}">
                <a16:creationId xmlns:a16="http://schemas.microsoft.com/office/drawing/2014/main" id="{94D2DAE4-C093-43D0-8ED5-6861F8FE15D5}"/>
              </a:ext>
            </a:extLst>
          </p:cNvPr>
          <p:cNvCxnSpPr>
            <a:cxnSpLocks/>
          </p:cNvCxnSpPr>
          <p:nvPr/>
        </p:nvCxnSpPr>
        <p:spPr>
          <a:xfrm>
            <a:off x="9569817" y="4815472"/>
            <a:ext cx="24860860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41">
            <a:extLst>
              <a:ext uri="{FF2B5EF4-FFF2-40B4-BE49-F238E27FC236}">
                <a16:creationId xmlns:a16="http://schemas.microsoft.com/office/drawing/2014/main" id="{527E5BAC-5A1F-482C-9E3D-672EE224008F}"/>
              </a:ext>
            </a:extLst>
          </p:cNvPr>
          <p:cNvCxnSpPr>
            <a:cxnSpLocks/>
          </p:cNvCxnSpPr>
          <p:nvPr/>
        </p:nvCxnSpPr>
        <p:spPr>
          <a:xfrm>
            <a:off x="10233901" y="15731722"/>
            <a:ext cx="24196776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41">
            <a:extLst>
              <a:ext uri="{FF2B5EF4-FFF2-40B4-BE49-F238E27FC236}">
                <a16:creationId xmlns:a16="http://schemas.microsoft.com/office/drawing/2014/main" id="{E6F8F541-12EC-4AA5-9192-A40B4374A4A0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 flipH="1">
            <a:off x="23420061" y="11828948"/>
            <a:ext cx="50260" cy="6179332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41">
            <a:extLst>
              <a:ext uri="{FF2B5EF4-FFF2-40B4-BE49-F238E27FC236}">
                <a16:creationId xmlns:a16="http://schemas.microsoft.com/office/drawing/2014/main" id="{EA066548-F7D9-4E1D-B07E-860E147864B3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25303903" y="10315580"/>
            <a:ext cx="8368935" cy="1054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41">
            <a:extLst>
              <a:ext uri="{FF2B5EF4-FFF2-40B4-BE49-F238E27FC236}">
                <a16:creationId xmlns:a16="http://schemas.microsoft.com/office/drawing/2014/main" id="{5DCBDE32-FED8-45A1-887B-6341560112CE}"/>
              </a:ext>
            </a:extLst>
          </p:cNvPr>
          <p:cNvCxnSpPr>
            <a:cxnSpLocks/>
          </p:cNvCxnSpPr>
          <p:nvPr/>
        </p:nvCxnSpPr>
        <p:spPr>
          <a:xfrm>
            <a:off x="35217869" y="10315579"/>
            <a:ext cx="5156408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6377843-74E4-498F-BC9A-CC08DB9C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6</a:t>
            </a:fld>
            <a:endParaRPr lang="en-US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B0C39586-B626-4873-961E-0F8BA8F97627}"/>
              </a:ext>
            </a:extLst>
          </p:cNvPr>
          <p:cNvSpPr txBox="1"/>
          <p:nvPr/>
        </p:nvSpPr>
        <p:spPr>
          <a:xfrm>
            <a:off x="1569000" y="20561889"/>
            <a:ext cx="18656072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CENÁRIO DE DEPLOYMENT</a:t>
            </a:r>
            <a:endParaRPr lang="en-US" sz="166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80B0B45-0D22-40C4-A92A-0087E161D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cxnSp>
        <p:nvCxnSpPr>
          <p:cNvPr id="26" name="Straight Connector 61">
            <a:extLst>
              <a:ext uri="{FF2B5EF4-FFF2-40B4-BE49-F238E27FC236}">
                <a16:creationId xmlns:a16="http://schemas.microsoft.com/office/drawing/2014/main" id="{EFE76F7C-4048-4577-A9FE-EFB773380292}"/>
              </a:ext>
            </a:extLst>
          </p:cNvPr>
          <p:cNvCxnSpPr>
            <a:cxnSpLocks/>
          </p:cNvCxnSpPr>
          <p:nvPr/>
        </p:nvCxnSpPr>
        <p:spPr>
          <a:xfrm>
            <a:off x="913574" y="18989124"/>
            <a:ext cx="0" cy="5676939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E9FAE986-B473-423D-B0E0-6418E4676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89" y="4416846"/>
            <a:ext cx="4035866" cy="403586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BD95088-B82A-4549-9B58-8A134B9F9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784" y="8133696"/>
            <a:ext cx="5033823" cy="5033823"/>
          </a:xfrm>
          <a:prstGeom prst="rect">
            <a:avLst/>
          </a:prstGeom>
        </p:spPr>
      </p:pic>
      <p:grpSp>
        <p:nvGrpSpPr>
          <p:cNvPr id="69" name="Agrupar 68">
            <a:extLst>
              <a:ext uri="{FF2B5EF4-FFF2-40B4-BE49-F238E27FC236}">
                <a16:creationId xmlns:a16="http://schemas.microsoft.com/office/drawing/2014/main" id="{E03D851B-96DC-46AB-876A-D5F55FC73419}"/>
              </a:ext>
            </a:extLst>
          </p:cNvPr>
          <p:cNvGrpSpPr/>
          <p:nvPr/>
        </p:nvGrpSpPr>
        <p:grpSpPr>
          <a:xfrm>
            <a:off x="32737757" y="18989124"/>
            <a:ext cx="4960224" cy="5269879"/>
            <a:chOff x="31496998" y="19144292"/>
            <a:chExt cx="4960224" cy="5269879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C0C95F79-2EA2-4E1E-AF94-FAABDFCD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1357" y="20378306"/>
              <a:ext cx="4035865" cy="4035865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A03A70AF-B6D2-463D-B6AE-F5478221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6998" y="19144292"/>
              <a:ext cx="2468028" cy="2468028"/>
            </a:xfrm>
            <a:prstGeom prst="rect">
              <a:avLst/>
            </a:prstGeom>
          </p:spPr>
        </p:pic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4DAD7916-0893-4962-A759-3516DE03F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32" y="12167871"/>
            <a:ext cx="4035866" cy="4035866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573BF58-6345-4D17-9604-EFD47EC5F6F6}"/>
              </a:ext>
            </a:extLst>
          </p:cNvPr>
          <p:cNvGrpSpPr/>
          <p:nvPr/>
        </p:nvGrpSpPr>
        <p:grpSpPr>
          <a:xfrm>
            <a:off x="20668529" y="16763132"/>
            <a:ext cx="7193350" cy="6786325"/>
            <a:chOff x="21776615" y="11922371"/>
            <a:chExt cx="7193350" cy="6786325"/>
          </a:xfrm>
        </p:grpSpPr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3E845C2E-572D-4DFC-8534-B8BD8435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4100" y="14672831"/>
              <a:ext cx="4035865" cy="4035865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4C0FA7AD-0D4F-4DEE-901E-10061408D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2157" y="13920175"/>
              <a:ext cx="4035865" cy="4035865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A229AE8F-9496-477E-89BA-4E6892104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0214" y="13167519"/>
              <a:ext cx="4035865" cy="4035865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B20031C-437F-43E3-928A-31DA164E4498}"/>
                </a:ext>
              </a:extLst>
            </p:cNvPr>
            <p:cNvGrpSpPr/>
            <p:nvPr/>
          </p:nvGrpSpPr>
          <p:grpSpPr>
            <a:xfrm>
              <a:off x="21776615" y="11922371"/>
              <a:ext cx="2197378" cy="2197378"/>
              <a:chOff x="17533443" y="15938103"/>
              <a:chExt cx="2657110" cy="265711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EBB4BDD-4B4D-411F-9A0C-581BB4A89ECA}"/>
                  </a:ext>
                </a:extLst>
              </p:cNvPr>
              <p:cNvSpPr/>
              <p:nvPr/>
            </p:nvSpPr>
            <p:spPr>
              <a:xfrm>
                <a:off x="17533443" y="15938103"/>
                <a:ext cx="2657110" cy="2657110"/>
              </a:xfrm>
              <a:prstGeom prst="ellipse">
                <a:avLst/>
              </a:prstGeom>
              <a:solidFill>
                <a:srgbClr val="FFE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63" name="Imagem 62">
                <a:extLst>
                  <a:ext uri="{FF2B5EF4-FFF2-40B4-BE49-F238E27FC236}">
                    <a16:creationId xmlns:a16="http://schemas.microsoft.com/office/drawing/2014/main" id="{38F6072C-2EB9-46EB-A911-7CCD33B0C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94126" y="16298786"/>
                <a:ext cx="1935751" cy="1935751"/>
              </a:xfrm>
              <a:prstGeom prst="rect">
                <a:avLst/>
              </a:prstGeom>
            </p:spPr>
          </p:pic>
        </p:grp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4038BDD4-DC9B-4F2F-A71B-54E9D3040A00}"/>
              </a:ext>
            </a:extLst>
          </p:cNvPr>
          <p:cNvGrpSpPr/>
          <p:nvPr/>
        </p:nvGrpSpPr>
        <p:grpSpPr>
          <a:xfrm>
            <a:off x="20466953" y="6694394"/>
            <a:ext cx="5021300" cy="5134554"/>
            <a:chOff x="21524779" y="3720494"/>
            <a:chExt cx="5021300" cy="5134554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11F70E11-12F6-4E54-B605-4C2BC6FEC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0214" y="4819183"/>
              <a:ext cx="4035865" cy="4035865"/>
            </a:xfrm>
            <a:prstGeom prst="rect">
              <a:avLst/>
            </a:prstGeom>
          </p:spPr>
        </p:pic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9B643DBA-9724-4DD9-9632-A6B0A3652BE3}"/>
                </a:ext>
              </a:extLst>
            </p:cNvPr>
            <p:cNvGrpSpPr/>
            <p:nvPr/>
          </p:nvGrpSpPr>
          <p:grpSpPr>
            <a:xfrm>
              <a:off x="21524779" y="3720494"/>
              <a:ext cx="2197378" cy="2197378"/>
              <a:chOff x="15735413" y="6915898"/>
              <a:chExt cx="2197378" cy="219737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BE79792-9DF9-4E0E-ABA3-2177B19ABF72}"/>
                  </a:ext>
                </a:extLst>
              </p:cNvPr>
              <p:cNvSpPr/>
              <p:nvPr/>
            </p:nvSpPr>
            <p:spPr>
              <a:xfrm>
                <a:off x="15735413" y="6915898"/>
                <a:ext cx="2197378" cy="2197378"/>
              </a:xfrm>
              <a:prstGeom prst="ellipse">
                <a:avLst/>
              </a:prstGeom>
              <a:solidFill>
                <a:srgbClr val="FFE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18395706-ADC9-47E6-9F17-84B2E42EF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1160" y="7321645"/>
                <a:ext cx="1385884" cy="1385884"/>
              </a:xfrm>
              <a:prstGeom prst="rect">
                <a:avLst/>
              </a:prstGeom>
            </p:spPr>
          </p:pic>
        </p:grpSp>
      </p:grp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C9A0D11B-C0E8-4D30-A04C-8CFBEC19BEDA}"/>
              </a:ext>
            </a:extLst>
          </p:cNvPr>
          <p:cNvSpPr/>
          <p:nvPr/>
        </p:nvSpPr>
        <p:spPr>
          <a:xfrm>
            <a:off x="6605210" y="8718247"/>
            <a:ext cx="3668323" cy="1140305"/>
          </a:xfrm>
          <a:prstGeom prst="roundRect">
            <a:avLst/>
          </a:prstGeom>
          <a:solidFill>
            <a:srgbClr val="64C7F2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800" b="1" dirty="0">
                <a:solidFill>
                  <a:srgbClr val="313232"/>
                </a:solidFill>
                <a:latin typeface="Calibri Light" panose="020F0302020204030204" pitchFamily="34" charset="0"/>
                <a:ea typeface="Calibri Light" charset="0"/>
                <a:cs typeface="Calibri Light" panose="020F0302020204030204" pitchFamily="34" charset="0"/>
              </a:rPr>
              <a:t>Serviços e RH</a:t>
            </a:r>
            <a:endParaRPr lang="id-ID" sz="4800" b="1" dirty="0">
              <a:solidFill>
                <a:srgbClr val="313232"/>
              </a:solidFill>
              <a:latin typeface="Calibri Light" panose="020F0302020204030204" pitchFamily="34" charset="0"/>
              <a:ea typeface="Calibri Light" charset="0"/>
              <a:cs typeface="Calibri Light" panose="020F0302020204030204" pitchFamily="34" charset="0"/>
            </a:endParaRPr>
          </a:p>
        </p:txBody>
      </p:sp>
      <p:cxnSp>
        <p:nvCxnSpPr>
          <p:cNvPr id="99" name="Straight Connector 41">
            <a:extLst>
              <a:ext uri="{FF2B5EF4-FFF2-40B4-BE49-F238E27FC236}">
                <a16:creationId xmlns:a16="http://schemas.microsoft.com/office/drawing/2014/main" id="{C5104246-C749-4CF1-83D1-7DE37891C226}"/>
              </a:ext>
            </a:extLst>
          </p:cNvPr>
          <p:cNvCxnSpPr>
            <a:cxnSpLocks/>
            <a:stCxn id="93" idx="4"/>
          </p:cNvCxnSpPr>
          <p:nvPr/>
        </p:nvCxnSpPr>
        <p:spPr>
          <a:xfrm>
            <a:off x="34445354" y="11088095"/>
            <a:ext cx="0" cy="4643627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1">
            <a:extLst>
              <a:ext uri="{FF2B5EF4-FFF2-40B4-BE49-F238E27FC236}">
                <a16:creationId xmlns:a16="http://schemas.microsoft.com/office/drawing/2014/main" id="{7389BFF8-E82A-497A-A180-8E52189E9E63}"/>
              </a:ext>
            </a:extLst>
          </p:cNvPr>
          <p:cNvCxnSpPr>
            <a:cxnSpLocks/>
          </p:cNvCxnSpPr>
          <p:nvPr/>
        </p:nvCxnSpPr>
        <p:spPr>
          <a:xfrm>
            <a:off x="10168355" y="6949072"/>
            <a:ext cx="5844502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41">
            <a:extLst>
              <a:ext uri="{FF2B5EF4-FFF2-40B4-BE49-F238E27FC236}">
                <a16:creationId xmlns:a16="http://schemas.microsoft.com/office/drawing/2014/main" id="{EB035978-F4F0-4337-ABCF-D37712D19577}"/>
              </a:ext>
            </a:extLst>
          </p:cNvPr>
          <p:cNvCxnSpPr>
            <a:cxnSpLocks/>
          </p:cNvCxnSpPr>
          <p:nvPr/>
        </p:nvCxnSpPr>
        <p:spPr>
          <a:xfrm>
            <a:off x="10425398" y="14592518"/>
            <a:ext cx="5587460" cy="0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41">
            <a:extLst>
              <a:ext uri="{FF2B5EF4-FFF2-40B4-BE49-F238E27FC236}">
                <a16:creationId xmlns:a16="http://schemas.microsoft.com/office/drawing/2014/main" id="{4FDA3CA2-5922-4926-A2A8-ECB3D69B6A26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6012857" y="6949072"/>
            <a:ext cx="1" cy="2595047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41">
            <a:extLst>
              <a:ext uri="{FF2B5EF4-FFF2-40B4-BE49-F238E27FC236}">
                <a16:creationId xmlns:a16="http://schemas.microsoft.com/office/drawing/2014/main" id="{3043407A-0F8B-474D-9681-528F95DF2E1A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16012857" y="11089150"/>
            <a:ext cx="1" cy="3503368"/>
          </a:xfrm>
          <a:prstGeom prst="line">
            <a:avLst/>
          </a:prstGeom>
          <a:ln w="25400">
            <a:solidFill>
              <a:schemeClr val="bg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61F9D3E-EA6B-4F3F-8914-B3C76076083A}"/>
              </a:ext>
            </a:extLst>
          </p:cNvPr>
          <p:cNvSpPr/>
          <p:nvPr/>
        </p:nvSpPr>
        <p:spPr>
          <a:xfrm>
            <a:off x="15240342" y="9544119"/>
            <a:ext cx="1545031" cy="1545031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44C421-FA9A-4306-AC5D-6A42CE4E13C4}"/>
              </a:ext>
            </a:extLst>
          </p:cNvPr>
          <p:cNvSpPr/>
          <p:nvPr/>
        </p:nvSpPr>
        <p:spPr>
          <a:xfrm>
            <a:off x="33672838" y="9543064"/>
            <a:ext cx="1545031" cy="1545031"/>
          </a:xfrm>
          <a:prstGeom prst="ellips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542"/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6D6F73AD-7863-4166-9DF3-C602EC4E8FDD}"/>
              </a:ext>
            </a:extLst>
          </p:cNvPr>
          <p:cNvSpPr/>
          <p:nvPr/>
        </p:nvSpPr>
        <p:spPr>
          <a:xfrm>
            <a:off x="6362606" y="16357140"/>
            <a:ext cx="4153533" cy="1709733"/>
          </a:xfrm>
          <a:prstGeom prst="roundRect">
            <a:avLst/>
          </a:prstGeom>
          <a:solidFill>
            <a:srgbClr val="64C7F2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800" b="1" dirty="0">
                <a:solidFill>
                  <a:srgbClr val="313232"/>
                </a:solidFill>
                <a:latin typeface="Calibri Light" panose="020F0302020204030204" pitchFamily="34" charset="0"/>
                <a:ea typeface="Calibri Light" charset="0"/>
                <a:cs typeface="Calibri Light" panose="020F0302020204030204" pitchFamily="34" charset="0"/>
              </a:rPr>
              <a:t>Aplicação dos Utilizadores</a:t>
            </a:r>
            <a:endParaRPr lang="id-ID" sz="4800" b="1" dirty="0">
              <a:solidFill>
                <a:srgbClr val="313232"/>
              </a:solidFill>
              <a:latin typeface="Calibri Light" panose="020F0302020204030204" pitchFamily="34" charset="0"/>
              <a:ea typeface="Calibri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F43AAB1-0F02-4253-9954-2D901666E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6412235A-5E20-4CEE-B560-B02176E9B707}"/>
              </a:ext>
            </a:extLst>
          </p:cNvPr>
          <p:cNvSpPr>
            <a:spLocks noChangeAspect="1"/>
          </p:cNvSpPr>
          <p:nvPr/>
        </p:nvSpPr>
        <p:spPr>
          <a:xfrm flipH="1">
            <a:off x="20510372" y="2752067"/>
            <a:ext cx="13145293" cy="13145293"/>
          </a:xfrm>
          <a:prstGeom prst="ellipse">
            <a:avLst/>
          </a:prstGeom>
          <a:solidFill>
            <a:srgbClr val="6CA67B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49CEA7-0BEF-4E0D-B2D1-1201F6DEC52E}"/>
              </a:ext>
            </a:extLst>
          </p:cNvPr>
          <p:cNvSpPr>
            <a:spLocks noChangeAspect="1"/>
          </p:cNvSpPr>
          <p:nvPr/>
        </p:nvSpPr>
        <p:spPr>
          <a:xfrm flipH="1">
            <a:off x="21087312" y="3329008"/>
            <a:ext cx="11991409" cy="11991409"/>
          </a:xfrm>
          <a:prstGeom prst="ellipse">
            <a:avLst/>
          </a:prstGeom>
          <a:solidFill>
            <a:srgbClr val="6CA67B">
              <a:alpha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338A015-C73C-48AB-BCA0-C7B05B12A62D}"/>
              </a:ext>
            </a:extLst>
          </p:cNvPr>
          <p:cNvSpPr txBox="1"/>
          <p:nvPr/>
        </p:nvSpPr>
        <p:spPr>
          <a:xfrm>
            <a:off x="22475687" y="7303972"/>
            <a:ext cx="93463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Comunicação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Organização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Conhecimento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Trabalho de Equipa</a:t>
            </a:r>
            <a:endParaRPr lang="id-ID" sz="6600" dirty="0">
              <a:solidFill>
                <a:schemeClr val="bg1"/>
              </a:solidFill>
              <a:latin typeface="Arial" panose="020B0604020202020204" pitchFamily="34" charset="0"/>
              <a:ea typeface="Impact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F9B42B-C65C-4E04-8BE6-E08E9BDC14D6}"/>
              </a:ext>
            </a:extLst>
          </p:cNvPr>
          <p:cNvSpPr>
            <a:spLocks noChangeAspect="1"/>
          </p:cNvSpPr>
          <p:nvPr/>
        </p:nvSpPr>
        <p:spPr>
          <a:xfrm flipH="1">
            <a:off x="31452152" y="7115942"/>
            <a:ext cx="9503479" cy="9503479"/>
          </a:xfrm>
          <a:prstGeom prst="ellipse">
            <a:avLst/>
          </a:prstGeom>
          <a:solidFill>
            <a:srgbClr val="548AFF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D3A18D-B8BE-42E3-9982-493579878CB9}"/>
              </a:ext>
            </a:extLst>
          </p:cNvPr>
          <p:cNvSpPr>
            <a:spLocks noChangeAspect="1"/>
          </p:cNvSpPr>
          <p:nvPr/>
        </p:nvSpPr>
        <p:spPr>
          <a:xfrm flipH="1">
            <a:off x="31943552" y="7675734"/>
            <a:ext cx="8545170" cy="8545170"/>
          </a:xfrm>
          <a:prstGeom prst="ellipse">
            <a:avLst/>
          </a:prstGeom>
          <a:solidFill>
            <a:srgbClr val="548AFF">
              <a:alpha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534268B-A748-44ED-84D3-AEDEFF417585}"/>
              </a:ext>
            </a:extLst>
          </p:cNvPr>
          <p:cNvSpPr txBox="1"/>
          <p:nvPr/>
        </p:nvSpPr>
        <p:spPr>
          <a:xfrm>
            <a:off x="32453705" y="10437239"/>
            <a:ext cx="76578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Dependências</a:t>
            </a:r>
          </a:p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Dificuldades Técnicas</a:t>
            </a:r>
          </a:p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Gestão do Tempo</a:t>
            </a:r>
          </a:p>
          <a:p>
            <a:pPr lvl="0" algn="ctr"/>
            <a:endParaRPr lang="pt-PT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594A23-1F40-4101-9562-D03952D4E34A}"/>
              </a:ext>
            </a:extLst>
          </p:cNvPr>
          <p:cNvSpPr>
            <a:spLocks noChangeAspect="1"/>
          </p:cNvSpPr>
          <p:nvPr/>
        </p:nvSpPr>
        <p:spPr>
          <a:xfrm flipH="1">
            <a:off x="15307703" y="11870967"/>
            <a:ext cx="13145293" cy="13145293"/>
          </a:xfrm>
          <a:prstGeom prst="ellipse">
            <a:avLst/>
          </a:prstGeom>
          <a:solidFill>
            <a:srgbClr val="FFC431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BD4A06-59BE-4A62-A512-541FC2299FFB}"/>
              </a:ext>
            </a:extLst>
          </p:cNvPr>
          <p:cNvSpPr>
            <a:spLocks noChangeAspect="1"/>
          </p:cNvSpPr>
          <p:nvPr/>
        </p:nvSpPr>
        <p:spPr>
          <a:xfrm flipH="1">
            <a:off x="15893311" y="12412459"/>
            <a:ext cx="12178756" cy="12178756"/>
          </a:xfrm>
          <a:prstGeom prst="ellipse">
            <a:avLst/>
          </a:prstGeom>
          <a:solidFill>
            <a:srgbClr val="FFC431">
              <a:alpha val="68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F5C09EA-3BCE-41B2-81E0-FA361B10ABC3}"/>
              </a:ext>
            </a:extLst>
          </p:cNvPr>
          <p:cNvSpPr txBox="1"/>
          <p:nvPr/>
        </p:nvSpPr>
        <p:spPr>
          <a:xfrm>
            <a:off x="16359772" y="16722963"/>
            <a:ext cx="11041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Fórum</a:t>
            </a:r>
          </a:p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Apoio dos Professores</a:t>
            </a:r>
          </a:p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Troca de ideias com colegas</a:t>
            </a:r>
          </a:p>
          <a:p>
            <a:pPr lvl="0" algn="ctr"/>
            <a:endParaRPr lang="id-ID" sz="7200" dirty="0">
              <a:solidFill>
                <a:schemeClr val="bg1"/>
              </a:solidFill>
              <a:latin typeface="Arial" panose="020B0604020202020204" pitchFamily="34" charset="0"/>
              <a:ea typeface="Impact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DF8CD3D-60DF-4582-BD71-7EB2BB47E31E}"/>
              </a:ext>
            </a:extLst>
          </p:cNvPr>
          <p:cNvSpPr>
            <a:spLocks noChangeAspect="1"/>
          </p:cNvSpPr>
          <p:nvPr/>
        </p:nvSpPr>
        <p:spPr>
          <a:xfrm flipH="1">
            <a:off x="26580382" y="12682282"/>
            <a:ext cx="9503479" cy="9503479"/>
          </a:xfrm>
          <a:prstGeom prst="ellipse">
            <a:avLst/>
          </a:prstGeom>
          <a:solidFill>
            <a:srgbClr val="FB6771">
              <a:alpha val="6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7DA5FE-B7DC-4C70-91D2-C591A76D820C}"/>
              </a:ext>
            </a:extLst>
          </p:cNvPr>
          <p:cNvSpPr>
            <a:spLocks noChangeAspect="1"/>
          </p:cNvSpPr>
          <p:nvPr/>
        </p:nvSpPr>
        <p:spPr>
          <a:xfrm flipH="1">
            <a:off x="27017244" y="13147030"/>
            <a:ext cx="8636260" cy="8636260"/>
          </a:xfrm>
          <a:prstGeom prst="ellipse">
            <a:avLst/>
          </a:prstGeom>
          <a:solidFill>
            <a:srgbClr val="FB6771">
              <a:alpha val="6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0B53C3D-1720-42CA-94E9-6975E6FFFD06}"/>
              </a:ext>
            </a:extLst>
          </p:cNvPr>
          <p:cNvSpPr txBox="1"/>
          <p:nvPr/>
        </p:nvSpPr>
        <p:spPr>
          <a:xfrm>
            <a:off x="28003233" y="16217356"/>
            <a:ext cx="6757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Complexidade e especificidade dos requisitos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5A6D91B-4893-416B-B780-CB28C6D8B99E}"/>
              </a:ext>
            </a:extLst>
          </p:cNvPr>
          <p:cNvSpPr txBox="1"/>
          <p:nvPr/>
        </p:nvSpPr>
        <p:spPr>
          <a:xfrm>
            <a:off x="26455407" y="4308908"/>
            <a:ext cx="12552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3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endParaRPr lang="pt-PT" sz="13800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15CC7A9-E1E3-4359-A488-4BFFA8C5DA8D}"/>
              </a:ext>
            </a:extLst>
          </p:cNvPr>
          <p:cNvSpPr txBox="1"/>
          <p:nvPr/>
        </p:nvSpPr>
        <p:spPr>
          <a:xfrm>
            <a:off x="35576282" y="7939241"/>
            <a:ext cx="12552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5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</a:t>
            </a:r>
            <a:endParaRPr lang="pt-PT" sz="11500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416945A-D49A-4839-AB4F-DC0EF71650FC}"/>
              </a:ext>
            </a:extLst>
          </p:cNvPr>
          <p:cNvSpPr txBox="1"/>
          <p:nvPr/>
        </p:nvSpPr>
        <p:spPr>
          <a:xfrm>
            <a:off x="21355080" y="13965781"/>
            <a:ext cx="12552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3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</a:t>
            </a:r>
            <a:endParaRPr lang="pt-PT" sz="13800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147A344-BBA3-4093-856E-BC84D8178D81}"/>
              </a:ext>
            </a:extLst>
          </p:cNvPr>
          <p:cNvSpPr txBox="1"/>
          <p:nvPr/>
        </p:nvSpPr>
        <p:spPr>
          <a:xfrm>
            <a:off x="30836630" y="13757144"/>
            <a:ext cx="12552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5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</a:t>
            </a:r>
            <a:endParaRPr lang="pt-PT" sz="11500" dirty="0"/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F3E84FE4-D30E-40DB-B69A-7B77A119432B}"/>
              </a:ext>
            </a:extLst>
          </p:cNvPr>
          <p:cNvSpPr txBox="1"/>
          <p:nvPr/>
        </p:nvSpPr>
        <p:spPr>
          <a:xfrm>
            <a:off x="2089037" y="3232294"/>
            <a:ext cx="18656072" cy="545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ANALISE CRITICA </a:t>
            </a:r>
          </a:p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 TRABALHO </a:t>
            </a:r>
          </a:p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 EQUIPA</a:t>
            </a:r>
          </a:p>
        </p:txBody>
      </p:sp>
      <p:cxnSp>
        <p:nvCxnSpPr>
          <p:cNvPr id="52" name="Straight Connector 61">
            <a:extLst>
              <a:ext uri="{FF2B5EF4-FFF2-40B4-BE49-F238E27FC236}">
                <a16:creationId xmlns:a16="http://schemas.microsoft.com/office/drawing/2014/main" id="{78C15F54-75EE-44DD-9259-38B7CD91A1C5}"/>
              </a:ext>
            </a:extLst>
          </p:cNvPr>
          <p:cNvCxnSpPr>
            <a:cxnSpLocks/>
          </p:cNvCxnSpPr>
          <p:nvPr/>
        </p:nvCxnSpPr>
        <p:spPr>
          <a:xfrm>
            <a:off x="1476281" y="2752067"/>
            <a:ext cx="0" cy="5676939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3">
            <a:extLst>
              <a:ext uri="{FF2B5EF4-FFF2-40B4-BE49-F238E27FC236}">
                <a16:creationId xmlns:a16="http://schemas.microsoft.com/office/drawing/2014/main" id="{53D8B6E5-66CE-4CED-91A6-49DA1BB4E89C}"/>
              </a:ext>
            </a:extLst>
          </p:cNvPr>
          <p:cNvSpPr txBox="1"/>
          <p:nvPr/>
        </p:nvSpPr>
        <p:spPr>
          <a:xfrm>
            <a:off x="2089037" y="-3930506"/>
            <a:ext cx="18656072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SUGESTÕES DE MELHORIA</a:t>
            </a:r>
          </a:p>
        </p:txBody>
      </p:sp>
    </p:spTree>
    <p:extLst>
      <p:ext uri="{BB962C8B-B14F-4D97-AF65-F5344CB8AC3E}">
        <p14:creationId xmlns:p14="http://schemas.microsoft.com/office/powerpoint/2010/main" val="136665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6">
        <p:fade/>
      </p:transition>
    </mc:Choice>
    <mc:Fallback>
      <p:transition spd="med" advTm="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1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3" grpId="0"/>
      <p:bldP spid="44" grpId="0"/>
      <p:bldP spid="45" grpId="0"/>
      <p:bldP spid="46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5F43AAB1-0F02-4253-9954-2D901666E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sp>
        <p:nvSpPr>
          <p:cNvPr id="49" name="TextBox 3">
            <a:extLst>
              <a:ext uri="{FF2B5EF4-FFF2-40B4-BE49-F238E27FC236}">
                <a16:creationId xmlns:a16="http://schemas.microsoft.com/office/drawing/2014/main" id="{F3E84FE4-D30E-40DB-B69A-7B77A119432B}"/>
              </a:ext>
            </a:extLst>
          </p:cNvPr>
          <p:cNvSpPr txBox="1"/>
          <p:nvPr/>
        </p:nvSpPr>
        <p:spPr>
          <a:xfrm>
            <a:off x="-14674963" y="3232294"/>
            <a:ext cx="18656072" cy="545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ANALISE CRITICA </a:t>
            </a:r>
          </a:p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 TRABALHO </a:t>
            </a:r>
          </a:p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 EQUIPA</a:t>
            </a:r>
          </a:p>
        </p:txBody>
      </p:sp>
      <p:cxnSp>
        <p:nvCxnSpPr>
          <p:cNvPr id="52" name="Straight Connector 61">
            <a:extLst>
              <a:ext uri="{FF2B5EF4-FFF2-40B4-BE49-F238E27FC236}">
                <a16:creationId xmlns:a16="http://schemas.microsoft.com/office/drawing/2014/main" id="{78C15F54-75EE-44DD-9259-38B7CD91A1C5}"/>
              </a:ext>
            </a:extLst>
          </p:cNvPr>
          <p:cNvCxnSpPr>
            <a:cxnSpLocks/>
          </p:cNvCxnSpPr>
          <p:nvPr/>
        </p:nvCxnSpPr>
        <p:spPr>
          <a:xfrm>
            <a:off x="1476281" y="2752067"/>
            <a:ext cx="0" cy="5676939"/>
          </a:xfrm>
          <a:prstGeom prst="line">
            <a:avLst/>
          </a:prstGeom>
          <a:ln>
            <a:solidFill>
              <a:srgbClr val="787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">
            <a:extLst>
              <a:ext uri="{FF2B5EF4-FFF2-40B4-BE49-F238E27FC236}">
                <a16:creationId xmlns:a16="http://schemas.microsoft.com/office/drawing/2014/main" id="{4A510B24-57A5-42E8-88DD-9F52D493E07C}"/>
              </a:ext>
            </a:extLst>
          </p:cNvPr>
          <p:cNvSpPr txBox="1"/>
          <p:nvPr/>
        </p:nvSpPr>
        <p:spPr>
          <a:xfrm>
            <a:off x="2089037" y="3232294"/>
            <a:ext cx="18656072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70000"/>
              </a:lnSpc>
            </a:pPr>
            <a:r>
              <a:rPr lang="pt-PT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SUGESTÕES DE MELHORIA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088E6883-50FB-4249-955B-80F37F1BB00B}"/>
              </a:ext>
            </a:extLst>
          </p:cNvPr>
          <p:cNvSpPr txBox="1">
            <a:spLocks/>
          </p:cNvSpPr>
          <p:nvPr/>
        </p:nvSpPr>
        <p:spPr>
          <a:xfrm>
            <a:off x="8458221" y="11222705"/>
            <a:ext cx="8677315" cy="25461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54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Gestão do tempo</a:t>
            </a:r>
            <a:endParaRPr lang="id-ID" sz="5400" b="1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buNone/>
            </a:pPr>
            <a:r>
              <a:rPr lang="pt-PT" sz="48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Pesar melhor o tempo até ao deadline e as dificuldades técnicas</a:t>
            </a:r>
            <a:endParaRPr lang="id-ID" sz="48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098" name="Picture 2" descr="Fast time free icon">
            <a:extLst>
              <a:ext uri="{FF2B5EF4-FFF2-40B4-BE49-F238E27FC236}">
                <a16:creationId xmlns:a16="http://schemas.microsoft.com/office/drawing/2014/main" id="{CB687045-B508-4C6E-8BE6-69BC3267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59" y="9324712"/>
            <a:ext cx="4869212" cy="486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93110EC5-8BD7-47D5-A888-C5F8176F8E78}"/>
              </a:ext>
            </a:extLst>
          </p:cNvPr>
          <p:cNvSpPr txBox="1">
            <a:spLocks/>
          </p:cNvSpPr>
          <p:nvPr/>
        </p:nvSpPr>
        <p:spPr>
          <a:xfrm>
            <a:off x="15732002" y="19330476"/>
            <a:ext cx="8139079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5400" b="1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Conhecimento Técnico</a:t>
            </a:r>
          </a:p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4800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Investir um pouco mais no conhecimento técnico individual</a:t>
            </a:r>
            <a:endParaRPr lang="id-ID" sz="4800" dirty="0">
              <a:solidFill>
                <a:prstClr val="white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05CD4-EF59-4445-8CC4-E9F1CC016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914" y="17562047"/>
            <a:ext cx="3999493" cy="3999493"/>
          </a:xfrm>
          <a:prstGeom prst="rect">
            <a:avLst/>
          </a:prstGeom>
        </p:spPr>
      </p:pic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AF5B71EC-5EC0-40B1-A2D6-02DA69566A48}"/>
              </a:ext>
            </a:extLst>
          </p:cNvPr>
          <p:cNvSpPr txBox="1">
            <a:spLocks/>
          </p:cNvSpPr>
          <p:nvPr/>
        </p:nvSpPr>
        <p:spPr>
          <a:xfrm>
            <a:off x="27359351" y="11322678"/>
            <a:ext cx="8423477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5400" b="1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Comunicação com o cliente</a:t>
            </a:r>
          </a:p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4800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Investir na comunicação com o cliente para confirmar que o implementado é o requerido</a:t>
            </a:r>
            <a:endParaRPr lang="id-ID" sz="4800" dirty="0">
              <a:solidFill>
                <a:prstClr val="white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100" name="Picture 4" descr="Interview">
            <a:extLst>
              <a:ext uri="{FF2B5EF4-FFF2-40B4-BE49-F238E27FC236}">
                <a16:creationId xmlns:a16="http://schemas.microsoft.com/office/drawing/2014/main" id="{30E953FB-E01D-4A9B-8D2D-C9E576C0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005" y="9656071"/>
            <a:ext cx="4869211" cy="48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41511A30-D724-48B6-8F10-8F7C315B24A1}"/>
              </a:ext>
            </a:extLst>
          </p:cNvPr>
          <p:cNvSpPr txBox="1">
            <a:spLocks/>
          </p:cNvSpPr>
          <p:nvPr/>
        </p:nvSpPr>
        <p:spPr>
          <a:xfrm>
            <a:off x="35023248" y="19058170"/>
            <a:ext cx="8139078" cy="30746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5400" b="1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Interpretação dos requisitos</a:t>
            </a:r>
          </a:p>
          <a:p>
            <a:pPr marL="0" lvl="0" indent="0" defTabSz="3511296">
              <a:lnSpc>
                <a:spcPct val="100000"/>
              </a:lnSpc>
              <a:spcBef>
                <a:spcPts val="0"/>
              </a:spcBef>
              <a:buNone/>
            </a:pPr>
            <a:r>
              <a:rPr lang="pt-PT" sz="4800" dirty="0">
                <a:solidFill>
                  <a:prstClr val="white"/>
                </a:solidFill>
                <a:latin typeface="Calibri Light" charset="0"/>
                <a:ea typeface="Calibri Light" charset="0"/>
                <a:cs typeface="Calibri Light" charset="0"/>
              </a:rPr>
              <a:t>Pode ser feita uma análise mais profunda dos requisitos</a:t>
            </a:r>
            <a:endParaRPr lang="id-ID" sz="4800" dirty="0">
              <a:solidFill>
                <a:prstClr val="white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102" name="Picture 6" descr="Research free icon">
            <a:extLst>
              <a:ext uri="{FF2B5EF4-FFF2-40B4-BE49-F238E27FC236}">
                <a16:creationId xmlns:a16="http://schemas.microsoft.com/office/drawing/2014/main" id="{3DD825AB-EC8D-4B2D-AEA0-0B95FB63D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99" y="16741205"/>
            <a:ext cx="4820335" cy="48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CA715FD5-DDF7-45A7-B75C-4C24209BD998}"/>
              </a:ext>
            </a:extLst>
          </p:cNvPr>
          <p:cNvSpPr>
            <a:spLocks noChangeAspect="1"/>
          </p:cNvSpPr>
          <p:nvPr/>
        </p:nvSpPr>
        <p:spPr>
          <a:xfrm flipH="1">
            <a:off x="53504972" y="2752067"/>
            <a:ext cx="13145293" cy="13145293"/>
          </a:xfrm>
          <a:prstGeom prst="ellipse">
            <a:avLst/>
          </a:prstGeom>
          <a:solidFill>
            <a:srgbClr val="6CA67B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C1676CD-97F3-4106-8A52-ABB11BD20AA4}"/>
              </a:ext>
            </a:extLst>
          </p:cNvPr>
          <p:cNvSpPr>
            <a:spLocks noChangeAspect="1"/>
          </p:cNvSpPr>
          <p:nvPr/>
        </p:nvSpPr>
        <p:spPr>
          <a:xfrm flipH="1">
            <a:off x="54081912" y="3329008"/>
            <a:ext cx="11991409" cy="11991409"/>
          </a:xfrm>
          <a:prstGeom prst="ellipse">
            <a:avLst/>
          </a:prstGeom>
          <a:solidFill>
            <a:srgbClr val="6CA67B">
              <a:alpha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CDAC537-11A0-4951-960F-E5E1EB5AE865}"/>
              </a:ext>
            </a:extLst>
          </p:cNvPr>
          <p:cNvSpPr txBox="1"/>
          <p:nvPr/>
        </p:nvSpPr>
        <p:spPr>
          <a:xfrm>
            <a:off x="55470287" y="7303972"/>
            <a:ext cx="93463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Comunicação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Organização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Conhecimento</a:t>
            </a:r>
          </a:p>
          <a:p>
            <a:pPr lvl="0" algn="ctr"/>
            <a:r>
              <a:rPr lang="pt-PT" sz="66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Trabalho de Equipa</a:t>
            </a:r>
            <a:endParaRPr lang="id-ID" sz="6600" dirty="0">
              <a:solidFill>
                <a:schemeClr val="bg1"/>
              </a:solidFill>
              <a:latin typeface="Arial" panose="020B0604020202020204" pitchFamily="34" charset="0"/>
              <a:ea typeface="Impact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D589431-67D1-4E37-8EF3-59257464B6F0}"/>
              </a:ext>
            </a:extLst>
          </p:cNvPr>
          <p:cNvSpPr>
            <a:spLocks noChangeAspect="1"/>
          </p:cNvSpPr>
          <p:nvPr/>
        </p:nvSpPr>
        <p:spPr>
          <a:xfrm flipH="1">
            <a:off x="64446752" y="7115942"/>
            <a:ext cx="9503479" cy="9503479"/>
          </a:xfrm>
          <a:prstGeom prst="ellipse">
            <a:avLst/>
          </a:prstGeom>
          <a:solidFill>
            <a:srgbClr val="548AFF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173B408-C2AB-444E-8D03-E6E245BF243F}"/>
              </a:ext>
            </a:extLst>
          </p:cNvPr>
          <p:cNvSpPr>
            <a:spLocks noChangeAspect="1"/>
          </p:cNvSpPr>
          <p:nvPr/>
        </p:nvSpPr>
        <p:spPr>
          <a:xfrm flipH="1">
            <a:off x="64938152" y="7675734"/>
            <a:ext cx="8545170" cy="8545170"/>
          </a:xfrm>
          <a:prstGeom prst="ellipse">
            <a:avLst/>
          </a:prstGeom>
          <a:solidFill>
            <a:srgbClr val="548AFF">
              <a:alpha val="6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1500178-3B6C-4C24-A177-C02D6DCEF627}"/>
              </a:ext>
            </a:extLst>
          </p:cNvPr>
          <p:cNvSpPr txBox="1"/>
          <p:nvPr/>
        </p:nvSpPr>
        <p:spPr>
          <a:xfrm>
            <a:off x="65448305" y="10437239"/>
            <a:ext cx="76578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Dependências</a:t>
            </a:r>
          </a:p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Dificuldades Técnicas</a:t>
            </a:r>
          </a:p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Gestão do Tempo</a:t>
            </a:r>
          </a:p>
          <a:p>
            <a:pPr lvl="0" algn="ctr"/>
            <a:endParaRPr lang="pt-PT" sz="72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32E82D2-A1B8-4B62-8AD3-3489D5CA8340}"/>
              </a:ext>
            </a:extLst>
          </p:cNvPr>
          <p:cNvSpPr>
            <a:spLocks noChangeAspect="1"/>
          </p:cNvSpPr>
          <p:nvPr/>
        </p:nvSpPr>
        <p:spPr>
          <a:xfrm flipH="1">
            <a:off x="48302303" y="11870967"/>
            <a:ext cx="13145293" cy="13145293"/>
          </a:xfrm>
          <a:prstGeom prst="ellipse">
            <a:avLst/>
          </a:prstGeom>
          <a:solidFill>
            <a:srgbClr val="FFC431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F507FC3-A8A0-44CC-BC1D-227E46AE6376}"/>
              </a:ext>
            </a:extLst>
          </p:cNvPr>
          <p:cNvSpPr>
            <a:spLocks noChangeAspect="1"/>
          </p:cNvSpPr>
          <p:nvPr/>
        </p:nvSpPr>
        <p:spPr>
          <a:xfrm flipH="1">
            <a:off x="48887911" y="12412459"/>
            <a:ext cx="12178756" cy="12178756"/>
          </a:xfrm>
          <a:prstGeom prst="ellipse">
            <a:avLst/>
          </a:prstGeom>
          <a:solidFill>
            <a:srgbClr val="FFC431">
              <a:alpha val="68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5D400F1-6B5A-42FF-ADEA-493E9062621B}"/>
              </a:ext>
            </a:extLst>
          </p:cNvPr>
          <p:cNvSpPr txBox="1"/>
          <p:nvPr/>
        </p:nvSpPr>
        <p:spPr>
          <a:xfrm>
            <a:off x="49354372" y="16722963"/>
            <a:ext cx="11041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Fórum</a:t>
            </a:r>
          </a:p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Apoio dos Professores</a:t>
            </a:r>
          </a:p>
          <a:p>
            <a:pPr lvl="0" algn="ctr"/>
            <a:r>
              <a:rPr lang="pt-PT" sz="72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Troca de ideias com colegas</a:t>
            </a:r>
          </a:p>
          <a:p>
            <a:pPr lvl="0" algn="ctr"/>
            <a:endParaRPr lang="id-ID" sz="7200" dirty="0">
              <a:solidFill>
                <a:schemeClr val="bg1"/>
              </a:solidFill>
              <a:latin typeface="Arial" panose="020B0604020202020204" pitchFamily="34" charset="0"/>
              <a:ea typeface="Impact" charset="0"/>
              <a:cs typeface="Arial" panose="020B0604020202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A6B073-8458-4BBC-8262-8E87CFD0F3EC}"/>
              </a:ext>
            </a:extLst>
          </p:cNvPr>
          <p:cNvSpPr>
            <a:spLocks noChangeAspect="1"/>
          </p:cNvSpPr>
          <p:nvPr/>
        </p:nvSpPr>
        <p:spPr>
          <a:xfrm flipH="1">
            <a:off x="59574982" y="12682282"/>
            <a:ext cx="9503479" cy="9503479"/>
          </a:xfrm>
          <a:prstGeom prst="ellipse">
            <a:avLst/>
          </a:prstGeom>
          <a:solidFill>
            <a:srgbClr val="FB6771">
              <a:alpha val="6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2C76E90-3FAA-4E4F-A8DF-3340CA016207}"/>
              </a:ext>
            </a:extLst>
          </p:cNvPr>
          <p:cNvSpPr>
            <a:spLocks noChangeAspect="1"/>
          </p:cNvSpPr>
          <p:nvPr/>
        </p:nvSpPr>
        <p:spPr>
          <a:xfrm flipH="1">
            <a:off x="60011844" y="13147030"/>
            <a:ext cx="8636260" cy="8636260"/>
          </a:xfrm>
          <a:prstGeom prst="ellipse">
            <a:avLst/>
          </a:prstGeom>
          <a:solidFill>
            <a:srgbClr val="FB6771">
              <a:alpha val="64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id-ID" sz="88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09D5F586-793B-4FBC-A1B4-1A9F8E635D81}"/>
              </a:ext>
            </a:extLst>
          </p:cNvPr>
          <p:cNvSpPr txBox="1"/>
          <p:nvPr/>
        </p:nvSpPr>
        <p:spPr>
          <a:xfrm>
            <a:off x="60997833" y="16217356"/>
            <a:ext cx="67570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PT" sz="6000" dirty="0">
                <a:solidFill>
                  <a:schemeClr val="bg1"/>
                </a:solidFill>
                <a:latin typeface="Arial" panose="020B0604020202020204" pitchFamily="34" charset="0"/>
                <a:ea typeface="Impact" charset="0"/>
                <a:cs typeface="Arial" panose="020B0604020202020204" pitchFamily="34" charset="0"/>
              </a:rPr>
              <a:t>Complexidade e especificidade dos requisitos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82998F6-1D80-44BE-8A64-A3CA3847C56A}"/>
              </a:ext>
            </a:extLst>
          </p:cNvPr>
          <p:cNvSpPr txBox="1"/>
          <p:nvPr/>
        </p:nvSpPr>
        <p:spPr>
          <a:xfrm>
            <a:off x="59450007" y="4308908"/>
            <a:ext cx="12552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3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</a:t>
            </a:r>
            <a:endParaRPr lang="pt-PT" sz="13800" dirty="0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E1CFCC2-CE62-4173-9D32-D286D2BADE65}"/>
              </a:ext>
            </a:extLst>
          </p:cNvPr>
          <p:cNvSpPr txBox="1"/>
          <p:nvPr/>
        </p:nvSpPr>
        <p:spPr>
          <a:xfrm>
            <a:off x="68570882" y="7939241"/>
            <a:ext cx="12552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5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</a:t>
            </a:r>
            <a:endParaRPr lang="pt-PT" sz="115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979DF8BF-C86F-4652-BAF8-66A09B91559B}"/>
              </a:ext>
            </a:extLst>
          </p:cNvPr>
          <p:cNvSpPr txBox="1"/>
          <p:nvPr/>
        </p:nvSpPr>
        <p:spPr>
          <a:xfrm>
            <a:off x="54349680" y="13965781"/>
            <a:ext cx="125521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3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</a:t>
            </a:r>
            <a:endParaRPr lang="pt-PT" sz="13800" dirty="0"/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E416116-ED69-4334-A09F-B7B35AF570AF}"/>
              </a:ext>
            </a:extLst>
          </p:cNvPr>
          <p:cNvSpPr txBox="1"/>
          <p:nvPr/>
        </p:nvSpPr>
        <p:spPr>
          <a:xfrm>
            <a:off x="63831230" y="13757144"/>
            <a:ext cx="12552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5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</a:t>
            </a:r>
            <a:endParaRPr lang="pt-PT" sz="11500" dirty="0"/>
          </a:p>
        </p:txBody>
      </p:sp>
    </p:spTree>
    <p:extLst>
      <p:ext uri="{BB962C8B-B14F-4D97-AF65-F5344CB8AC3E}">
        <p14:creationId xmlns:p14="http://schemas.microsoft.com/office/powerpoint/2010/main" val="191624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6">
        <p159:morph option="byObject"/>
      </p:transition>
    </mc:Choice>
    <mc:Fallback xmlns="">
      <p:transition spd="slow" advTm="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0000" decel="70000" fill="hold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30000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accel="18000" decel="82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accel="30000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18000" decel="82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30000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accel="18000" decel="82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7" grpId="0"/>
      <p:bldP spid="50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90770" y="19000030"/>
            <a:ext cx="13163465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6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QUALIDADE</a:t>
            </a:r>
          </a:p>
          <a:p>
            <a:pPr>
              <a:lnSpc>
                <a:spcPct val="80000"/>
              </a:lnSpc>
            </a:pPr>
            <a:r>
              <a:rPr lang="en-US" sz="16600" dirty="0">
                <a:solidFill>
                  <a:srgbClr val="05B0D7"/>
                </a:solidFill>
                <a:latin typeface="Impact" charset="0"/>
                <a:ea typeface="Impact" charset="0"/>
                <a:cs typeface="Impact" charset="0"/>
              </a:rPr>
              <a:t>PRODUTO FINAL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607500" y="6519005"/>
            <a:ext cx="8134162" cy="16268313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80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607500" y="22806310"/>
            <a:ext cx="8134162" cy="18875090"/>
          </a:xfrm>
          <a:prstGeom prst="rect">
            <a:avLst/>
          </a:prstGeom>
          <a:solidFill>
            <a:srgbClr val="05B0D7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0691677" y="20447241"/>
            <a:ext cx="1285385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4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Garantir a qualidade do projeto é essencial.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PT" sz="44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A equipa apontou sempre para um protótipo com a melhor qualidade e correção possível.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91677" y="17383257"/>
            <a:ext cx="54120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5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Controlo</a:t>
            </a:r>
            <a:endParaRPr lang="id-ID" sz="11500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91677" y="19088840"/>
            <a:ext cx="5665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de Qualidade</a:t>
            </a:r>
            <a:endParaRPr lang="id-ID" sz="8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9</a:t>
            </a:fld>
            <a:endParaRPr lang="en-US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56F14CEF-808E-4D22-93D2-3D95B3AA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529" y="23179636"/>
            <a:ext cx="2469071" cy="2469071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CCC60D0-8DB0-4304-93E0-6831B6A4AA74}"/>
              </a:ext>
            </a:extLst>
          </p:cNvPr>
          <p:cNvGrpSpPr/>
          <p:nvPr/>
        </p:nvGrpSpPr>
        <p:grpSpPr>
          <a:xfrm>
            <a:off x="-10510974" y="2047895"/>
            <a:ext cx="6490141" cy="8942220"/>
            <a:chOff x="5186226" y="3087663"/>
            <a:chExt cx="6490141" cy="894222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B5B44CA-A76D-4A39-87CD-642D9111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226" y="5539742"/>
              <a:ext cx="6490141" cy="649014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09C68D6-5BDA-417D-8380-6680A6011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1" t="-37711"/>
            <a:stretch/>
          </p:blipFill>
          <p:spPr>
            <a:xfrm>
              <a:off x="6366829" y="3087663"/>
              <a:ext cx="5309536" cy="8937641"/>
            </a:xfrm>
            <a:custGeom>
              <a:avLst/>
              <a:gdLst>
                <a:gd name="connsiteX0" fmla="*/ 0 w 5309536"/>
                <a:gd name="connsiteY0" fmla="*/ 0 h 2658227"/>
                <a:gd name="connsiteX1" fmla="*/ 2231676 w 5309536"/>
                <a:gd name="connsiteY1" fmla="*/ 0 h 2658227"/>
                <a:gd name="connsiteX2" fmla="*/ 2273940 w 5309536"/>
                <a:gd name="connsiteY2" fmla="*/ 60747 h 2658227"/>
                <a:gd name="connsiteX3" fmla="*/ 3536064 w 5309536"/>
                <a:gd name="connsiteY3" fmla="*/ 646741 h 2658227"/>
                <a:gd name="connsiteX4" fmla="*/ 4798188 w 5309536"/>
                <a:gd name="connsiteY4" fmla="*/ 60747 h 2658227"/>
                <a:gd name="connsiteX5" fmla="*/ 4840452 w 5309536"/>
                <a:gd name="connsiteY5" fmla="*/ 0 h 2658227"/>
                <a:gd name="connsiteX6" fmla="*/ 5309536 w 5309536"/>
                <a:gd name="connsiteY6" fmla="*/ 0 h 2658227"/>
                <a:gd name="connsiteX7" fmla="*/ 5309536 w 5309536"/>
                <a:gd name="connsiteY7" fmla="*/ 2658227 h 2658227"/>
                <a:gd name="connsiteX8" fmla="*/ 0 w 5309536"/>
                <a:gd name="connsiteY8" fmla="*/ 2658227 h 265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09536" h="2658227">
                  <a:moveTo>
                    <a:pt x="0" y="0"/>
                  </a:moveTo>
                  <a:lnTo>
                    <a:pt x="2231676" y="0"/>
                  </a:lnTo>
                  <a:lnTo>
                    <a:pt x="2273940" y="60747"/>
                  </a:lnTo>
                  <a:cubicBezTo>
                    <a:pt x="2547464" y="414294"/>
                    <a:pt x="3010680" y="646741"/>
                    <a:pt x="3536064" y="646741"/>
                  </a:cubicBezTo>
                  <a:cubicBezTo>
                    <a:pt x="4061448" y="646741"/>
                    <a:pt x="4524664" y="414294"/>
                    <a:pt x="4798188" y="60747"/>
                  </a:cubicBezTo>
                  <a:lnTo>
                    <a:pt x="4840452" y="0"/>
                  </a:lnTo>
                  <a:lnTo>
                    <a:pt x="5309536" y="0"/>
                  </a:lnTo>
                  <a:lnTo>
                    <a:pt x="5309536" y="2658227"/>
                  </a:lnTo>
                  <a:lnTo>
                    <a:pt x="0" y="2658227"/>
                  </a:lnTo>
                  <a:close/>
                </a:path>
              </a:pathLst>
            </a:custGeom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696470A7-CE90-4C39-A4DD-C875AA82A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8" y="18492980"/>
            <a:ext cx="3714486" cy="37144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3FED08-2D0C-4421-AF97-7FA74142A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413"/>
          <a:stretch/>
        </p:blipFill>
        <p:spPr>
          <a:xfrm>
            <a:off x="15718489" y="22787318"/>
            <a:ext cx="12467518" cy="35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4">
        <p:fade/>
      </p:transition>
    </mc:Choice>
    <mc:Fallback xmlns="">
      <p:transition spd="med" advTm="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4000" decel="76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5067E-6 4.45657E-6 L 2.75067E-6 -0.618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heme/theme1.xml><?xml version="1.0" encoding="utf-8"?>
<a:theme xmlns:a="http://schemas.openxmlformats.org/drawingml/2006/main" name="Dark Backgroun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timate Vizualus Template">
      <a:majorFont>
        <a:latin typeface="Roboto Th"/>
        <a:ea typeface=""/>
        <a:cs typeface=""/>
      </a:majorFont>
      <a:minorFont>
        <a:latin typeface="Roboto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471</Words>
  <Application>Microsoft Office PowerPoint</Application>
  <PresentationFormat>Personalizados</PresentationFormat>
  <Paragraphs>136</Paragraphs>
  <Slides>11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Impact</vt:lpstr>
      <vt:lpstr>Montserrat Light</vt:lpstr>
      <vt:lpstr>Montserrat Medium</vt:lpstr>
      <vt:lpstr>Roboto</vt:lpstr>
      <vt:lpstr>Roboto Lt</vt:lpstr>
      <vt:lpstr>Dark Background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Tiago Machado</dc:creator>
  <cp:keywords/>
  <dc:description/>
  <cp:lastModifiedBy>Tiago Machado</cp:lastModifiedBy>
  <cp:revision>240</cp:revision>
  <dcterms:created xsi:type="dcterms:W3CDTF">2015-11-02T19:59:48Z</dcterms:created>
  <dcterms:modified xsi:type="dcterms:W3CDTF">2021-06-20T18:06:47Z</dcterms:modified>
  <cp:category/>
</cp:coreProperties>
</file>